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7" r:id="rId2"/>
    <p:sldId id="291" r:id="rId3"/>
    <p:sldId id="292" r:id="rId4"/>
    <p:sldId id="256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93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82" r:id="rId31"/>
    <p:sldId id="29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50" autoAdjust="0"/>
  </p:normalViewPr>
  <p:slideViewPr>
    <p:cSldViewPr snapToGrid="0">
      <p:cViewPr varScale="1">
        <p:scale>
          <a:sx n="51" d="100"/>
          <a:sy n="51" d="100"/>
        </p:scale>
        <p:origin x="922" y="4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6.xml"/><Relationship Id="rId3" Type="http://schemas.openxmlformats.org/officeDocument/2006/relationships/slide" Target="slides/slide4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2" Type="http://schemas.openxmlformats.org/officeDocument/2006/relationships/slide" Target="slides/slide3.xml"/><Relationship Id="rId16" Type="http://schemas.openxmlformats.org/officeDocument/2006/relationships/slide" Target="slides/slide30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4.xml"/><Relationship Id="rId5" Type="http://schemas.openxmlformats.org/officeDocument/2006/relationships/slide" Target="slides/slide6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4" Type="http://schemas.openxmlformats.org/officeDocument/2006/relationships/slide" Target="slides/slide5.xml"/><Relationship Id="rId9" Type="http://schemas.openxmlformats.org/officeDocument/2006/relationships/slide" Target="slides/slide12.xml"/><Relationship Id="rId14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970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650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471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0815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1320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374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125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137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19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166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412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426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00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541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864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968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698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569B66D-0275-4205-91B1-5055CFCA72FE}" type="datetimeFigureOut">
              <a:rPr lang="es-MX" smtClean="0"/>
              <a:t>27/03/2020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A044CA5-8FE7-4959-B4D1-71134262E1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3447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tring-types.html" TargetMode="External"/><Relationship Id="rId7" Type="http://schemas.openxmlformats.org/officeDocument/2006/relationships/slide" Target="slide2.xml"/><Relationship Id="rId2" Type="http://schemas.openxmlformats.org/officeDocument/2006/relationships/hyperlink" Target="http://localhost/phpmyadmin/url.php?url=https://dev.mysql.com/doc/refman/5.5/en/create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localhost/phpmyadmin/url.php?url=https://dev.mysql.com/doc/refman/5.5/en/numeric-types.html" TargetMode="External"/><Relationship Id="rId4" Type="http://schemas.openxmlformats.org/officeDocument/2006/relationships/hyperlink" Target="http://localhost/phpmyadmin/url.php?url=https://dev.mysql.com/doc/refman/5.5/en/logical-operators.html#operator_no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tring-types.html" TargetMode="External"/><Relationship Id="rId2" Type="http://schemas.openxmlformats.org/officeDocument/2006/relationships/hyperlink" Target="http://localhost/phpmyadmin/url.php?url=https://dev.mysql.com/doc/refman/5.5/en/create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9.png"/><Relationship Id="rId4" Type="http://schemas.openxmlformats.org/officeDocument/2006/relationships/hyperlink" Target="http://localhost/phpmyadmin/url.php?url=https://dev.mysql.com/doc/refman/5.5/en/logical-operators.html#operator_no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delete.html" TargetMode="External"/><Relationship Id="rId2" Type="http://schemas.openxmlformats.org/officeDocument/2006/relationships/hyperlink" Target="http://localhost/phpmyadmin/url.php?url=https://dev.mysql.com/doc/refman/5.5/en/alter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1.png"/><Relationship Id="rId4" Type="http://schemas.openxmlformats.org/officeDocument/2006/relationships/hyperlink" Target="http://localhost/phpmyadmin/url.php?url=https://dev.mysql.com/doc/refman/5.5/en/updat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delete.html" TargetMode="External"/><Relationship Id="rId2" Type="http://schemas.openxmlformats.org/officeDocument/2006/relationships/hyperlink" Target="http://localhost/phpmyadmin/url.php?url=https://dev.mysql.com/doc/refman/5.5/en/alter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hyperlink" Target="http://localhost/phpmyadmin/url.php?url=https://dev.mysql.com/doc/refman/5.5/en/updat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delete.html" TargetMode="External"/><Relationship Id="rId2" Type="http://schemas.openxmlformats.org/officeDocument/2006/relationships/hyperlink" Target="http://localhost/phpmyadmin/url.php?url=https://dev.mysql.com/doc/refman/5.5/en/alter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3.png"/><Relationship Id="rId4" Type="http://schemas.openxmlformats.org/officeDocument/2006/relationships/hyperlink" Target="http://localhost/phpmyadmin/url.php?url=https://dev.mysql.com/doc/refman/5.5/en/update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slide" Target="slide27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2" Type="http://schemas.openxmlformats.org/officeDocument/2006/relationships/slide" Target="slide3.xml"/><Relationship Id="rId16" Type="http://schemas.openxmlformats.org/officeDocument/2006/relationships/slide" Target="slide17.xml"/><Relationship Id="rId20" Type="http://schemas.openxmlformats.org/officeDocument/2006/relationships/slide" Target="slide21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24" Type="http://schemas.openxmlformats.org/officeDocument/2006/relationships/slide" Target="slide25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slide" Target="slide29.xml"/><Relationship Id="rId10" Type="http://schemas.openxmlformats.org/officeDocument/2006/relationships/slide" Target="slide11.xml"/><Relationship Id="rId19" Type="http://schemas.openxmlformats.org/officeDocument/2006/relationships/slide" Target="slide20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Relationship Id="rId22" Type="http://schemas.openxmlformats.org/officeDocument/2006/relationships/slide" Target="slide23.xml"/><Relationship Id="rId27" Type="http://schemas.openxmlformats.org/officeDocument/2006/relationships/slide" Target="slide28.xml"/><Relationship Id="rId30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://localhost/phpmyadmin/url.php?url=https://dev.mysql.com/doc/refman/5.5/en/logical-operators.html#operator_and" TargetMode="External"/><Relationship Id="rId4" Type="http://schemas.openxmlformats.org/officeDocument/2006/relationships/hyperlink" Target="http://localhost/phpmyadmin/url.php?url=https://dev.mysql.com/doc/refman/5.5/en/select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create-view.html" TargetMode="External"/><Relationship Id="rId7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localhost/phpmyadmin/url.php?url=https://dev.mysql.com/doc/refman/5.5/en/logical-operators.html#operator_and" TargetMode="External"/><Relationship Id="rId4" Type="http://schemas.openxmlformats.org/officeDocument/2006/relationships/hyperlink" Target="http://localhost/phpmyadmin/url.php?url=https://dev.mysql.com/doc/refman/5.5/en/select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hyperlink" Target="http://localhost/phpmyadmin/url.php?url=https://dev.mysql.com/doc/refman/5.5/en/logical-operators.html#operator_and" TargetMode="External"/><Relationship Id="rId4" Type="http://schemas.openxmlformats.org/officeDocument/2006/relationships/hyperlink" Target="http://localhost/phpmyadmin/url.php?url=https://dev.mysql.com/doc/refman/5.5/en/logical-operators.html#operator_no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://localhost/phpmyadmin/url.php?url=https://dev.mysql.com/doc/refman/5.5/en/logical-operators.html#operator_an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7" Type="http://schemas.openxmlformats.org/officeDocument/2006/relationships/slide" Target="slide2.xml"/><Relationship Id="rId2" Type="http://schemas.openxmlformats.org/officeDocument/2006/relationships/hyperlink" Target="http://localhost/phpmyadmin/url.php?url=https://dev.mysql.com/doc/refman/5.5/en/create-view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localhost/phpmyadmin/url.php?url=https://dev.mysql.com/doc/refman/5.5/en/logical-operators.html#operator_an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create-view.html" TargetMode="External"/><Relationship Id="rId7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://localhost/phpmyadmin/url.php?url=https://dev.mysql.com/doc/refman/5.5/en/string-comparison-functions.html#operator_like" TargetMode="External"/><Relationship Id="rId4" Type="http://schemas.openxmlformats.org/officeDocument/2006/relationships/hyperlink" Target="http://localhost/phpmyadmin/url.php?url=https://dev.mysql.com/doc/refman/5.5/en/select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://localhost/phpmyadmin/url.php?url=https://dev.mysql.com/doc/refman/5.5/en/logical-operators.html#operator_an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://localhost/phpmyadmin/url.php?url=https://dev.mysql.com/doc/refman/5.5/en/logical-operators.html#operator_an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select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://localhost/phpmyadmin/url.php?url=https://dev.mysql.com/doc/refman/5.5/en/logical-operators.html#operator_an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numeric-types.html" TargetMode="External"/><Relationship Id="rId2" Type="http://schemas.openxmlformats.org/officeDocument/2006/relationships/hyperlink" Target="http://localhost/phpmyadmin/url.php?url=https://dev.mysql.com/doc/refman/5.5/en/alter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9.png"/><Relationship Id="rId4" Type="http://schemas.openxmlformats.org/officeDocument/2006/relationships/hyperlink" Target="http://localhost/phpmyadmin/url.php?url=https://dev.mysql.com/doc/refman/5.5/en/logical-operators.html#operator_no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create-table.html" TargetMode="External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phpmyadmin/url.php?url=https://dev.mysql.com/doc/refman/5.5/en/string-types.html" TargetMode="External"/><Relationship Id="rId5" Type="http://schemas.openxmlformats.org/officeDocument/2006/relationships/hyperlink" Target="http://localhost/phpmyadmin/url.php?url=https://dev.mysql.com/doc/refman/5.5/en/logical-operators.html#operator_not" TargetMode="External"/><Relationship Id="rId4" Type="http://schemas.openxmlformats.org/officeDocument/2006/relationships/hyperlink" Target="http://localhost/phpmyadmin/url.php?url=https://dev.mysql.com/doc/refman/5.5/en/numeric-type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numeric-types.html" TargetMode="External"/><Relationship Id="rId2" Type="http://schemas.openxmlformats.org/officeDocument/2006/relationships/hyperlink" Target="http://localhost/phpmyadmin/url.php?url=https://dev.mysql.com/doc/refman/5.5/en/create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.png"/><Relationship Id="rId4" Type="http://schemas.openxmlformats.org/officeDocument/2006/relationships/hyperlink" Target="http://localhost/phpmyadmin/url.php?url=https://dev.mysql.com/doc/refman/5.5/en/logical-operators.html#operator_no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numeric-types.html" TargetMode="External"/><Relationship Id="rId2" Type="http://schemas.openxmlformats.org/officeDocument/2006/relationships/hyperlink" Target="http://localhost/phpmyadmin/url.php?url=https://dev.mysql.com/doc/refman/5.5/en/create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4.png"/><Relationship Id="rId4" Type="http://schemas.openxmlformats.org/officeDocument/2006/relationships/hyperlink" Target="http://localhost/phpmyadmin/url.php?url=https://dev.mysql.com/doc/refman/5.5/en/logical-operators.html#operator_no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numeric-types.html" TargetMode="External"/><Relationship Id="rId2" Type="http://schemas.openxmlformats.org/officeDocument/2006/relationships/hyperlink" Target="http://localhost/phpmyadmin/url.php?url=https://dev.mysql.com/doc/refman/5.5/en/create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hyperlink" Target="http://localhost/phpmyadmin/url.php?url=https://dev.mysql.com/doc/refman/5.5/en/logical-operators.html#operator_no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numeric-types.html" TargetMode="External"/><Relationship Id="rId7" Type="http://schemas.openxmlformats.org/officeDocument/2006/relationships/slide" Target="slide2.xml"/><Relationship Id="rId2" Type="http://schemas.openxmlformats.org/officeDocument/2006/relationships/hyperlink" Target="http://localhost/phpmyadmin/url.php?url=https://dev.mysql.com/doc/refman/5.5/en/create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localhost/phpmyadmin/url.php?url=https://dev.mysql.com/doc/refman/5.5/en/string-types.html" TargetMode="External"/><Relationship Id="rId4" Type="http://schemas.openxmlformats.org/officeDocument/2006/relationships/hyperlink" Target="http://localhost/phpmyadmin/url.php?url=https://dev.mysql.com/doc/refman/5.5/en/logical-operators.html#operator_no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url.php?url=https://dev.mysql.com/doc/refman/5.5/en/numeric-types.html" TargetMode="External"/><Relationship Id="rId7" Type="http://schemas.openxmlformats.org/officeDocument/2006/relationships/slide" Target="slide2.xml"/><Relationship Id="rId2" Type="http://schemas.openxmlformats.org/officeDocument/2006/relationships/hyperlink" Target="http://localhost/phpmyadmin/url.php?url=https://dev.mysql.com/doc/refman/5.5/en/create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localhost/phpmyadmin/url.php?url=https://dev.mysql.com/doc/refman/5.5/en/string-types.html" TargetMode="External"/><Relationship Id="rId4" Type="http://schemas.openxmlformats.org/officeDocument/2006/relationships/hyperlink" Target="http://localhost/phpmyadmin/url.php?url=https://dev.mysql.com/doc/refman/5.5/en/logical-operators.html#operator_n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D5A15-A3F3-46F7-8832-1994A9CEC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5724" y="1145219"/>
            <a:ext cx="8679915" cy="796948"/>
          </a:xfrm>
        </p:spPr>
        <p:txBody>
          <a:bodyPr>
            <a:normAutofit fontScale="90000"/>
          </a:bodyPr>
          <a:lstStyle/>
          <a:p>
            <a:r>
              <a:rPr lang="es-MX" dirty="0"/>
              <a:t>Actividad Segundo Parcial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0F8511-8B4B-465E-BB75-567D9DEB9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749" y="4291378"/>
            <a:ext cx="8673427" cy="861043"/>
          </a:xfrm>
        </p:spPr>
        <p:txBody>
          <a:bodyPr>
            <a:normAutofit lnSpcReduction="10000"/>
          </a:bodyPr>
          <a:lstStyle/>
          <a:p>
            <a:r>
              <a:rPr lang="es-MX" b="1" dirty="0"/>
              <a:t>Jimmy James Lopez Maradiaga</a:t>
            </a:r>
          </a:p>
          <a:p>
            <a:r>
              <a:rPr lang="es-MX" b="1" dirty="0"/>
              <a:t>25/03/2020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CDC3502-AD38-40B4-A3A3-0E0230BA71BE}"/>
              </a:ext>
            </a:extLst>
          </p:cNvPr>
          <p:cNvSpPr txBox="1">
            <a:spLocks/>
          </p:cNvSpPr>
          <p:nvPr/>
        </p:nvSpPr>
        <p:spPr>
          <a:xfrm>
            <a:off x="1752749" y="2127268"/>
            <a:ext cx="8679915" cy="796948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7500"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dirty="0"/>
              <a:t>Ejercicios de base de datos</a:t>
            </a:r>
          </a:p>
        </p:txBody>
      </p:sp>
    </p:spTree>
    <p:extLst>
      <p:ext uri="{BB962C8B-B14F-4D97-AF65-F5344CB8AC3E}">
        <p14:creationId xmlns:p14="http://schemas.microsoft.com/office/powerpoint/2010/main" val="235103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28AE1-FE06-4590-A65E-2479FAC5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54" y="1233115"/>
            <a:ext cx="3495066" cy="1087758"/>
          </a:xfrm>
        </p:spPr>
        <p:txBody>
          <a:bodyPr>
            <a:normAutofit fontScale="90000"/>
          </a:bodyPr>
          <a:lstStyle/>
          <a:p>
            <a:r>
              <a:rPr lang="es-MX" cap="none" dirty="0"/>
              <a:t>Tabla </a:t>
            </a:r>
            <a:r>
              <a:rPr lang="es-MX" cap="none" dirty="0" err="1"/>
              <a:t>tblmodalidadcarrera</a:t>
            </a:r>
            <a:endParaRPr lang="es-MX" cap="non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CD4519-A1AD-4192-BEC2-FC1D622B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68" y="2434044"/>
            <a:ext cx="2910856" cy="2523193"/>
          </a:xfrm>
        </p:spPr>
        <p:txBody>
          <a:bodyPr>
            <a:normAutofit/>
          </a:bodyPr>
          <a:lstStyle/>
          <a:p>
            <a:r>
              <a:rPr lang="es-MX" dirty="0" err="1">
                <a:effectLst/>
                <a:hlinkClick r:id="rId2"/>
              </a:rPr>
              <a:t>CREATE</a:t>
            </a:r>
            <a:r>
              <a:rPr lang="es-MX" dirty="0">
                <a:effectLst/>
              </a:rPr>
              <a:t> </a:t>
            </a:r>
            <a:r>
              <a:rPr lang="es-MX" dirty="0">
                <a:effectLst/>
                <a:hlinkClick r:id="rId2"/>
              </a:rPr>
              <a:t>TABLE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bdtarea</a:t>
            </a:r>
            <a:r>
              <a:rPr lang="es-MX" dirty="0">
                <a:effectLst/>
              </a:rPr>
              <a:t>`.`</a:t>
            </a:r>
            <a:r>
              <a:rPr lang="es-MX" dirty="0" err="1">
                <a:effectLst/>
              </a:rPr>
              <a:t>tblmodalidadcarrera</a:t>
            </a:r>
            <a:r>
              <a:rPr lang="es-MX" dirty="0">
                <a:effectLst/>
              </a:rPr>
              <a:t>` ( `</a:t>
            </a:r>
            <a:r>
              <a:rPr lang="es-MX" dirty="0" err="1">
                <a:effectLst/>
              </a:rPr>
              <a:t>idModalidad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  <a:hlinkClick r:id="rId3"/>
              </a:rPr>
              <a:t>VARCHAR</a:t>
            </a:r>
            <a:r>
              <a:rPr lang="es-MX" dirty="0">
                <a:effectLst/>
              </a:rPr>
              <a:t>(10)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, `</a:t>
            </a:r>
            <a:r>
              <a:rPr lang="es-MX" dirty="0" err="1">
                <a:effectLst/>
              </a:rPr>
              <a:t>idCarrera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  <a:hlinkClick r:id="rId5"/>
              </a:rPr>
              <a:t>INT</a:t>
            </a:r>
            <a:r>
              <a:rPr lang="es-MX" dirty="0">
                <a:effectLst/>
              </a:rPr>
              <a:t>(10)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)</a:t>
            </a:r>
            <a:endParaRPr lang="es-MX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9455D65-E5C6-4744-81E6-283A9084A378}"/>
              </a:ext>
            </a:extLst>
          </p:cNvPr>
          <p:cNvSpPr txBox="1">
            <a:spLocks/>
          </p:cNvSpPr>
          <p:nvPr/>
        </p:nvSpPr>
        <p:spPr>
          <a:xfrm>
            <a:off x="525454" y="2071499"/>
            <a:ext cx="3829235" cy="271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BFD5D4B4-CC90-4583-AF16-2BF5B5905EEC}"/>
              </a:ext>
            </a:extLst>
          </p:cNvPr>
          <p:cNvSpPr txBox="1">
            <a:spLocks/>
          </p:cNvSpPr>
          <p:nvPr/>
        </p:nvSpPr>
        <p:spPr>
          <a:xfrm>
            <a:off x="373053" y="2534194"/>
            <a:ext cx="3829235" cy="224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385EEE-BA60-4F71-9779-4D31E1910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689" y="1260052"/>
            <a:ext cx="7680000" cy="4320000"/>
          </a:xfrm>
          <a:prstGeom prst="rect">
            <a:avLst/>
          </a:prstGeom>
        </p:spPr>
      </p:pic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5F8A5BD-4C36-4E46-BA61-6847E1313D7E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9E189E1-4BD3-4AC2-AB11-E6733E4527DA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a inicio 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5D75314-7990-474C-9E75-FC683AA8A799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565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C223BD7-0CC7-452A-A943-CB58C750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3" y="1268683"/>
            <a:ext cx="4205650" cy="1068964"/>
          </a:xfrm>
        </p:spPr>
        <p:txBody>
          <a:bodyPr/>
          <a:lstStyle/>
          <a:p>
            <a:r>
              <a:rPr lang="es-MX" cap="none" dirty="0"/>
              <a:t>Tabla </a:t>
            </a:r>
            <a:r>
              <a:rPr lang="es-MX" cap="none" dirty="0" err="1"/>
              <a:t>Tblmodalidad</a:t>
            </a:r>
            <a:endParaRPr lang="es-MX" cap="non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CD4519-A1AD-4192-BEC2-FC1D622B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52" y="2586446"/>
            <a:ext cx="3602411" cy="2307771"/>
          </a:xfrm>
        </p:spPr>
        <p:txBody>
          <a:bodyPr>
            <a:normAutofit/>
          </a:bodyPr>
          <a:lstStyle/>
          <a:p>
            <a:r>
              <a:rPr lang="es-MX" sz="2400" dirty="0" err="1">
                <a:effectLst/>
                <a:hlinkClick r:id="rId2"/>
              </a:rPr>
              <a:t>CREATE</a:t>
            </a:r>
            <a:r>
              <a:rPr lang="es-MX" sz="2400" dirty="0">
                <a:effectLst/>
              </a:rPr>
              <a:t> </a:t>
            </a:r>
            <a:r>
              <a:rPr lang="es-MX" sz="2400" dirty="0">
                <a:effectLst/>
                <a:hlinkClick r:id="rId2"/>
              </a:rPr>
              <a:t>TABLE</a:t>
            </a:r>
            <a:r>
              <a:rPr lang="es-MX" sz="2400" dirty="0">
                <a:effectLst/>
              </a:rPr>
              <a:t> `</a:t>
            </a:r>
            <a:r>
              <a:rPr lang="es-MX" sz="2400" dirty="0" err="1">
                <a:effectLst/>
              </a:rPr>
              <a:t>bdtarea</a:t>
            </a:r>
            <a:r>
              <a:rPr lang="es-MX" sz="2400" dirty="0">
                <a:effectLst/>
              </a:rPr>
              <a:t>`.`</a:t>
            </a:r>
            <a:r>
              <a:rPr lang="es-MX" sz="2400" dirty="0" err="1">
                <a:effectLst/>
              </a:rPr>
              <a:t>tblmodalidad</a:t>
            </a:r>
            <a:r>
              <a:rPr lang="es-MX" sz="2400" dirty="0">
                <a:effectLst/>
              </a:rPr>
              <a:t>` ( `</a:t>
            </a:r>
            <a:r>
              <a:rPr lang="es-MX" sz="2400" dirty="0" err="1">
                <a:effectLst/>
              </a:rPr>
              <a:t>idModalidad</a:t>
            </a:r>
            <a:r>
              <a:rPr lang="es-MX" sz="2400" dirty="0">
                <a:effectLst/>
              </a:rPr>
              <a:t>` </a:t>
            </a:r>
            <a:r>
              <a:rPr lang="es-MX" sz="2400" dirty="0" err="1">
                <a:effectLst/>
                <a:hlinkClick r:id="rId3"/>
              </a:rPr>
              <a:t>VARCHAR</a:t>
            </a:r>
            <a:r>
              <a:rPr lang="es-MX" sz="2400" dirty="0">
                <a:effectLst/>
              </a:rPr>
              <a:t>(10) </a:t>
            </a:r>
            <a:r>
              <a:rPr lang="es-MX" sz="2400" dirty="0" err="1">
                <a:effectLst/>
                <a:hlinkClick r:id="rId4"/>
              </a:rPr>
              <a:t>NOT</a:t>
            </a:r>
            <a:r>
              <a:rPr lang="es-MX" sz="2400" dirty="0">
                <a:effectLst/>
              </a:rPr>
              <a:t> </a:t>
            </a:r>
            <a:r>
              <a:rPr lang="es-MX" sz="2400" dirty="0" err="1">
                <a:effectLst/>
              </a:rPr>
              <a:t>NULL</a:t>
            </a:r>
            <a:r>
              <a:rPr lang="es-MX" sz="2400" dirty="0">
                <a:effectLst/>
              </a:rPr>
              <a:t> , `Modalidad` </a:t>
            </a:r>
            <a:r>
              <a:rPr lang="es-MX" sz="2400" dirty="0" err="1">
                <a:effectLst/>
                <a:hlinkClick r:id="rId3"/>
              </a:rPr>
              <a:t>VARCHAR</a:t>
            </a:r>
            <a:r>
              <a:rPr lang="es-MX" sz="2400" dirty="0">
                <a:effectLst/>
              </a:rPr>
              <a:t>(10) </a:t>
            </a:r>
            <a:r>
              <a:rPr lang="es-MX" sz="2400" dirty="0" err="1">
                <a:effectLst/>
                <a:hlinkClick r:id="rId4"/>
              </a:rPr>
              <a:t>NOT</a:t>
            </a:r>
            <a:r>
              <a:rPr lang="es-MX" sz="2400" dirty="0">
                <a:effectLst/>
              </a:rPr>
              <a:t> </a:t>
            </a:r>
            <a:r>
              <a:rPr lang="es-MX" sz="2400" dirty="0" err="1">
                <a:effectLst/>
              </a:rPr>
              <a:t>NULL</a:t>
            </a:r>
            <a:r>
              <a:rPr lang="es-MX" sz="2400" dirty="0">
                <a:effectLst/>
              </a:rPr>
              <a:t> )</a:t>
            </a:r>
            <a:endParaRPr lang="es-MX" sz="2400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9455D65-E5C6-4744-81E6-283A9084A378}"/>
              </a:ext>
            </a:extLst>
          </p:cNvPr>
          <p:cNvSpPr txBox="1">
            <a:spLocks/>
          </p:cNvSpPr>
          <p:nvPr/>
        </p:nvSpPr>
        <p:spPr>
          <a:xfrm>
            <a:off x="525454" y="2071499"/>
            <a:ext cx="3829235" cy="271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BFD5D4B4-CC90-4583-AF16-2BF5B5905EEC}"/>
              </a:ext>
            </a:extLst>
          </p:cNvPr>
          <p:cNvSpPr txBox="1">
            <a:spLocks/>
          </p:cNvSpPr>
          <p:nvPr/>
        </p:nvSpPr>
        <p:spPr>
          <a:xfrm>
            <a:off x="373053" y="2064105"/>
            <a:ext cx="3829235" cy="271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D6E2B6A-C5BC-44DC-8B99-355361712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689" y="1267446"/>
            <a:ext cx="7680000" cy="4320000"/>
          </a:xfrm>
          <a:prstGeom prst="rect">
            <a:avLst/>
          </a:prstGeom>
        </p:spPr>
      </p:pic>
      <p:sp>
        <p:nvSpPr>
          <p:cNvPr id="7" name="Botón de acción: ir hacia atrás o anterior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C22EC20-C3DF-4DC3-8688-99543EFFD32E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Botón de acción: ir hacia delante o siguiente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41B7333-5459-4AE8-9A69-9FE8276F79FB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a inicio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D31C0B6-1975-47C7-80CD-EF059E335E6C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638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BB3F0-1F47-4E5D-9A78-56C96FC13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2363"/>
            <a:ext cx="10353761" cy="1326321"/>
          </a:xfrm>
        </p:spPr>
        <p:txBody>
          <a:bodyPr/>
          <a:lstStyle/>
          <a:p>
            <a:r>
              <a:rPr lang="es-MX" dirty="0"/>
              <a:t>Convertir campos en </a:t>
            </a:r>
            <a:r>
              <a:rPr lang="es-MX" dirty="0" err="1"/>
              <a:t>Primary</a:t>
            </a:r>
            <a:r>
              <a:rPr lang="es-MX" dirty="0"/>
              <a:t> </a:t>
            </a:r>
            <a:r>
              <a:rPr lang="es-MX" dirty="0" err="1"/>
              <a:t>key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4575B6-0F4C-495D-B75C-1231075DA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71" y="1517095"/>
            <a:ext cx="4008134" cy="4467024"/>
          </a:xfrm>
        </p:spPr>
        <p:txBody>
          <a:bodyPr>
            <a:normAutofit fontScale="92500"/>
          </a:bodyPr>
          <a:lstStyle/>
          <a:p>
            <a:r>
              <a:rPr lang="en-US" dirty="0">
                <a:effectLst/>
              </a:rPr>
              <a:t>ALTER TABLE `</a:t>
            </a:r>
            <a:r>
              <a:rPr lang="en-US" dirty="0" err="1">
                <a:effectLst/>
              </a:rPr>
              <a:t>tblalumno</a:t>
            </a:r>
            <a:r>
              <a:rPr lang="en-US" dirty="0">
                <a:effectLst/>
              </a:rPr>
              <a:t>` ADD PRIMARY KEY(`</a:t>
            </a:r>
            <a:r>
              <a:rPr lang="en-US" dirty="0" err="1">
                <a:effectLst/>
              </a:rPr>
              <a:t>id_Matricula</a:t>
            </a:r>
            <a:r>
              <a:rPr lang="en-US" dirty="0">
                <a:effectLst/>
              </a:rPr>
              <a:t>`);</a:t>
            </a:r>
          </a:p>
          <a:p>
            <a:r>
              <a:rPr lang="en-US" dirty="0">
                <a:effectLst/>
              </a:rPr>
              <a:t>ALTER TABLE `</a:t>
            </a:r>
            <a:r>
              <a:rPr lang="en-US" dirty="0" err="1">
                <a:effectLst/>
              </a:rPr>
              <a:t>tblmateria</a:t>
            </a:r>
            <a:r>
              <a:rPr lang="en-US" dirty="0">
                <a:effectLst/>
              </a:rPr>
              <a:t>` ADD PRIMARY KEY(`</a:t>
            </a:r>
            <a:r>
              <a:rPr lang="en-US" dirty="0" err="1">
                <a:effectLst/>
              </a:rPr>
              <a:t>id_Materia</a:t>
            </a:r>
            <a:r>
              <a:rPr lang="en-US" dirty="0">
                <a:effectLst/>
              </a:rPr>
              <a:t>`);</a:t>
            </a:r>
          </a:p>
          <a:p>
            <a:r>
              <a:rPr lang="en-US" dirty="0">
                <a:effectLst/>
              </a:rPr>
              <a:t>ALTER TABLE `</a:t>
            </a:r>
            <a:r>
              <a:rPr lang="en-US" dirty="0" err="1">
                <a:effectLst/>
              </a:rPr>
              <a:t>tblcatedratico</a:t>
            </a:r>
            <a:r>
              <a:rPr lang="en-US" dirty="0">
                <a:effectLst/>
              </a:rPr>
              <a:t>` ADD PRIMARY KEY(`</a:t>
            </a:r>
            <a:r>
              <a:rPr lang="en-US" dirty="0" err="1">
                <a:effectLst/>
              </a:rPr>
              <a:t>id_Catedratico</a:t>
            </a:r>
            <a:r>
              <a:rPr lang="en-US" dirty="0">
                <a:effectLst/>
              </a:rPr>
              <a:t>`);</a:t>
            </a:r>
          </a:p>
          <a:p>
            <a:r>
              <a:rPr lang="en-US" dirty="0">
                <a:effectLst/>
              </a:rPr>
              <a:t>ALTER TABLE `</a:t>
            </a:r>
            <a:r>
              <a:rPr lang="en-US" dirty="0" err="1">
                <a:effectLst/>
              </a:rPr>
              <a:t>tblcarrera</a:t>
            </a:r>
            <a:r>
              <a:rPr lang="en-US" dirty="0">
                <a:effectLst/>
              </a:rPr>
              <a:t>` ADD PRIMARY KEY(`</a:t>
            </a:r>
            <a:r>
              <a:rPr lang="en-US" dirty="0" err="1">
                <a:effectLst/>
              </a:rPr>
              <a:t>id_Carrera</a:t>
            </a:r>
            <a:r>
              <a:rPr lang="en-US" dirty="0">
                <a:effectLst/>
              </a:rPr>
              <a:t>`);</a:t>
            </a:r>
          </a:p>
          <a:p>
            <a:r>
              <a:rPr lang="en-US" dirty="0">
                <a:effectLst/>
              </a:rPr>
              <a:t>ALTER TABLE `</a:t>
            </a:r>
            <a:r>
              <a:rPr lang="en-US" dirty="0" err="1">
                <a:effectLst/>
              </a:rPr>
              <a:t>tblmodalidad</a:t>
            </a:r>
            <a:r>
              <a:rPr lang="en-US" dirty="0">
                <a:effectLst/>
              </a:rPr>
              <a:t>` ADD PRIMARY KEY(`</a:t>
            </a:r>
            <a:r>
              <a:rPr lang="en-US" dirty="0" err="1">
                <a:effectLst/>
              </a:rPr>
              <a:t>idModalidad</a:t>
            </a:r>
            <a:r>
              <a:rPr lang="en-US" dirty="0">
                <a:effectLst/>
              </a:rPr>
              <a:t>`);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77965D-CBED-4E09-96A0-B64828FC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129" y="1517095"/>
            <a:ext cx="7680000" cy="4320000"/>
          </a:xfrm>
          <a:prstGeom prst="rect">
            <a:avLst/>
          </a:prstGeom>
        </p:spPr>
      </p:pic>
      <p:sp>
        <p:nvSpPr>
          <p:cNvPr id="6" name="Botón de acción: ir hacia atrás o anterior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E9B4FB3-320E-4563-A6E0-53F968FB1952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Botón de acción: ir hacia delante o siguient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F1AEAFC-8ABC-4739-B8A0-CC7EED741A28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Botón de acción: ir a inicio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AA386D1-1D5E-4B44-AA57-3CB6F01E265D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734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A2CB8-FB24-45ED-B2FA-B261DE4A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9635"/>
            <a:ext cx="9905998" cy="1071154"/>
          </a:xfrm>
        </p:spPr>
        <p:txBody>
          <a:bodyPr/>
          <a:lstStyle/>
          <a:p>
            <a:r>
              <a:rPr lang="es-MX" dirty="0"/>
              <a:t>Insertando valores en tabla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CE033B-F4AF-48DD-8DAE-70130A75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410789"/>
            <a:ext cx="9905998" cy="4397828"/>
          </a:xfrm>
        </p:spPr>
        <p:txBody>
          <a:bodyPr>
            <a:normAutofit fontScale="92500" lnSpcReduction="10000"/>
          </a:bodyPr>
          <a:lstStyle/>
          <a:p>
            <a:r>
              <a:rPr lang="es-MX" sz="2800" dirty="0" err="1"/>
              <a:t>INSERT</a:t>
            </a:r>
            <a:r>
              <a:rPr lang="es-MX" sz="2800" dirty="0"/>
              <a:t> </a:t>
            </a:r>
            <a:r>
              <a:rPr lang="es-MX" sz="2800" dirty="0" err="1"/>
              <a:t>INTO</a:t>
            </a:r>
            <a:r>
              <a:rPr lang="es-MX" sz="2800" dirty="0"/>
              <a:t> `</a:t>
            </a:r>
            <a:r>
              <a:rPr lang="es-MX" sz="2800" dirty="0" err="1"/>
              <a:t>tblalumno</a:t>
            </a:r>
            <a:r>
              <a:rPr lang="es-MX" sz="2800" dirty="0"/>
              <a:t>` (`</a:t>
            </a:r>
            <a:r>
              <a:rPr lang="es-MX" sz="2800" dirty="0" err="1"/>
              <a:t>id_Matricula</a:t>
            </a:r>
            <a:r>
              <a:rPr lang="es-MX" sz="2800" dirty="0"/>
              <a:t>`, `Nombre`, `</a:t>
            </a:r>
            <a:r>
              <a:rPr lang="es-MX" sz="2800" dirty="0" err="1"/>
              <a:t>Direccion</a:t>
            </a:r>
            <a:r>
              <a:rPr lang="es-MX" sz="2800" dirty="0"/>
              <a:t>`, `</a:t>
            </a:r>
            <a:r>
              <a:rPr lang="es-MX" sz="2800" dirty="0" err="1"/>
              <a:t>Telefono</a:t>
            </a:r>
            <a:r>
              <a:rPr lang="es-MX" sz="2800" dirty="0"/>
              <a:t>`, `Email`, `Tutor`) </a:t>
            </a:r>
            <a:r>
              <a:rPr lang="es-MX" sz="2800" dirty="0" err="1"/>
              <a:t>VALUES</a:t>
            </a:r>
            <a:r>
              <a:rPr lang="es-MX" sz="2800" dirty="0"/>
              <a:t> ('00000222227', 'Jimmy James', 'Violeta 120', '2221640094', 'jimmyjameslopez@gmail.com', 'Ramon Lopez'), ('00000218987', 'Juan Alberto', '</a:t>
            </a:r>
            <a:r>
              <a:rPr lang="es-MX" sz="2800" dirty="0" err="1"/>
              <a:t>Jardine</a:t>
            </a:r>
            <a:r>
              <a:rPr lang="es-MX" sz="2800" dirty="0"/>
              <a:t> 230', '9611640078', 'juanbeto330@gmail.com', 'Juan </a:t>
            </a:r>
            <a:r>
              <a:rPr lang="es-MX" sz="2800" dirty="0" err="1"/>
              <a:t>Guzman</a:t>
            </a:r>
            <a:r>
              <a:rPr lang="es-MX" sz="2800" dirty="0"/>
              <a:t>'), ('00000221189', 'Miguel </a:t>
            </a:r>
            <a:r>
              <a:rPr lang="es-MX" sz="2800" dirty="0" err="1"/>
              <a:t>Angel</a:t>
            </a:r>
            <a:r>
              <a:rPr lang="es-MX" sz="2800" dirty="0"/>
              <a:t>', '</a:t>
            </a:r>
            <a:r>
              <a:rPr lang="es-MX" sz="2800" dirty="0" err="1"/>
              <a:t>Teran</a:t>
            </a:r>
            <a:r>
              <a:rPr lang="es-MX" sz="2800" dirty="0"/>
              <a:t> 160', '9614567895', 'miguelito165@gmail.com', 'Martin Cortez'), ('00000878742', '</a:t>
            </a:r>
            <a:r>
              <a:rPr lang="es-MX" sz="2800" dirty="0" err="1"/>
              <a:t>Obet</a:t>
            </a:r>
            <a:r>
              <a:rPr lang="es-MX" sz="2800" dirty="0"/>
              <a:t> Alejandro', 'Centro 515', '9231211640', 'obetvio96@outlook.com', 'Alejandra </a:t>
            </a:r>
            <a:r>
              <a:rPr lang="es-MX" sz="2800" dirty="0" err="1"/>
              <a:t>Solis</a:t>
            </a:r>
            <a:r>
              <a:rPr lang="es-MX" sz="2800" dirty="0"/>
              <a:t>'), ('00000222895', '</a:t>
            </a:r>
            <a:r>
              <a:rPr lang="es-MX" sz="2800" dirty="0" err="1"/>
              <a:t>Yermey</a:t>
            </a:r>
            <a:r>
              <a:rPr lang="es-MX" sz="2800" dirty="0"/>
              <a:t>', 'Flores 400', '9612324897', 'yermeytron1010@yahoo.com', 'German ');</a:t>
            </a:r>
          </a:p>
        </p:txBody>
      </p:sp>
      <p:sp>
        <p:nvSpPr>
          <p:cNvPr id="4" name="Botón de acción: ir hacia atrás o anterior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7154404-B582-483C-8555-2F408CDB4F55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Botón de acción: ir hacia delante o siguient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7F717C5-AD47-4243-B970-30CD4C4BD9FF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Botón de acción: ir a inicio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1B512C1-7591-4238-9316-A942FD2A7127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448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69EF3-84F0-4CC8-9ACB-DF2497631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" y="1558290"/>
            <a:ext cx="10988039" cy="3741420"/>
          </a:xfrm>
        </p:spPr>
        <p:txBody>
          <a:bodyPr>
            <a:normAutofit/>
          </a:bodyPr>
          <a:lstStyle/>
          <a:p>
            <a:pPr algn="ctr"/>
            <a:r>
              <a:rPr lang="es-MX" sz="6000" dirty="0"/>
              <a:t>Creación de referencias</a:t>
            </a:r>
          </a:p>
        </p:txBody>
      </p:sp>
      <p:sp>
        <p:nvSpPr>
          <p:cNvPr id="3" name="Botón de acción: ir hacia atrás o anterior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59B7961-8ED1-4B73-9983-89423784ED22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Botón de acción: ir hacia delante o siguiente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4F16CEF-3A77-45C6-AA23-83070AFEB3AD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Botón de acción: ir a inicio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95D9C9-413A-47DA-8D64-E09B58388184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361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A0489-39DB-47DB-A475-EC8CBA0AF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" y="166771"/>
            <a:ext cx="9334858" cy="992777"/>
          </a:xfrm>
        </p:spPr>
        <p:txBody>
          <a:bodyPr>
            <a:normAutofit/>
          </a:bodyPr>
          <a:lstStyle/>
          <a:p>
            <a:r>
              <a:rPr lang="es-MX" dirty="0"/>
              <a:t>Creando referencias </a:t>
            </a:r>
            <a:r>
              <a:rPr lang="es-MX" dirty="0" err="1"/>
              <a:t>tbl</a:t>
            </a:r>
            <a:r>
              <a:rPr lang="es-MX" dirty="0"/>
              <a:t> calificaciones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C10C17-B8B2-4685-98A2-C7412B01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7240" y="2656872"/>
            <a:ext cx="2872759" cy="2244162"/>
          </a:xfrm>
        </p:spPr>
        <p:txBody>
          <a:bodyPr>
            <a:normAutofit/>
          </a:bodyPr>
          <a:lstStyle/>
          <a:p>
            <a:r>
              <a:rPr lang="es-MX" sz="1600" dirty="0">
                <a:effectLst/>
                <a:hlinkClick r:id="rId2"/>
              </a:rPr>
              <a:t>ALTER</a:t>
            </a:r>
            <a:r>
              <a:rPr lang="es-MX" sz="1600" dirty="0">
                <a:effectLst/>
              </a:rPr>
              <a:t> </a:t>
            </a:r>
            <a:r>
              <a:rPr lang="es-MX" sz="1600" dirty="0">
                <a:effectLst/>
                <a:hlinkClick r:id="rId2"/>
              </a:rPr>
              <a:t>TABLE</a:t>
            </a:r>
            <a:r>
              <a:rPr lang="es-MX" sz="1600" dirty="0">
                <a:effectLst/>
              </a:rPr>
              <a:t> `</a:t>
            </a:r>
            <a:r>
              <a:rPr lang="es-MX" sz="1600" dirty="0" err="1">
                <a:effectLst/>
              </a:rPr>
              <a:t>tblcalificacion</a:t>
            </a:r>
            <a:r>
              <a:rPr lang="es-MX" sz="1600" dirty="0">
                <a:effectLst/>
              </a:rPr>
              <a:t>` </a:t>
            </a:r>
            <a:r>
              <a:rPr lang="es-MX" sz="1600" dirty="0" err="1">
                <a:effectLst/>
              </a:rPr>
              <a:t>ADD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</a:rPr>
              <a:t>FOREIGN</a:t>
            </a:r>
            <a:r>
              <a:rPr lang="es-MX" sz="1600" dirty="0">
                <a:effectLst/>
              </a:rPr>
              <a:t> KEY (`</a:t>
            </a:r>
            <a:r>
              <a:rPr lang="es-MX" sz="1600" dirty="0" err="1">
                <a:effectLst/>
              </a:rPr>
              <a:t>id_Catedratico</a:t>
            </a:r>
            <a:r>
              <a:rPr lang="es-MX" sz="1600" dirty="0">
                <a:effectLst/>
              </a:rPr>
              <a:t>`) </a:t>
            </a:r>
            <a:r>
              <a:rPr lang="es-MX" sz="1600" dirty="0" err="1">
                <a:effectLst/>
              </a:rPr>
              <a:t>REFERENCES</a:t>
            </a:r>
            <a:r>
              <a:rPr lang="es-MX" sz="1600" dirty="0">
                <a:effectLst/>
              </a:rPr>
              <a:t> `</a:t>
            </a:r>
            <a:r>
              <a:rPr lang="es-MX" sz="1600" dirty="0" err="1">
                <a:effectLst/>
              </a:rPr>
              <a:t>tblcatedratico</a:t>
            </a:r>
            <a:r>
              <a:rPr lang="es-MX" sz="1600" dirty="0">
                <a:effectLst/>
              </a:rPr>
              <a:t>`(`</a:t>
            </a:r>
            <a:r>
              <a:rPr lang="es-MX" sz="1600" dirty="0" err="1">
                <a:effectLst/>
              </a:rPr>
              <a:t>id_Catedratico</a:t>
            </a:r>
            <a:r>
              <a:rPr lang="es-MX" sz="1600" dirty="0">
                <a:effectLst/>
              </a:rPr>
              <a:t>`) </a:t>
            </a:r>
            <a:r>
              <a:rPr lang="es-MX" sz="1600" dirty="0" err="1">
                <a:effectLst/>
              </a:rPr>
              <a:t>ON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  <a:hlinkClick r:id="rId3"/>
              </a:rPr>
              <a:t>DELETE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</a:rPr>
              <a:t>RESTRICT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</a:rPr>
              <a:t>ON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  <a:hlinkClick r:id="rId4"/>
              </a:rPr>
              <a:t>UPDATE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</a:rPr>
              <a:t>RESTRICT</a:t>
            </a:r>
            <a:r>
              <a:rPr lang="es-MX" sz="1600" dirty="0">
                <a:effectLst/>
              </a:rPr>
              <a:t>;</a:t>
            </a:r>
            <a:endParaRPr lang="es-MX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F16EC5-096E-41BE-81A2-9A908D6A6F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64"/>
          <a:stretch/>
        </p:blipFill>
        <p:spPr>
          <a:xfrm>
            <a:off x="258511" y="1269000"/>
            <a:ext cx="7955533" cy="4320000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CF72DF4-7168-41AC-8631-102F923145A5}"/>
              </a:ext>
            </a:extLst>
          </p:cNvPr>
          <p:cNvSpPr txBox="1">
            <a:spLocks/>
          </p:cNvSpPr>
          <p:nvPr/>
        </p:nvSpPr>
        <p:spPr>
          <a:xfrm>
            <a:off x="8791363" y="663159"/>
            <a:ext cx="2708636" cy="2146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/>
                <a:hlinkClick r:id="rId2"/>
              </a:rPr>
              <a:t>ALTER</a:t>
            </a:r>
            <a:r>
              <a:rPr lang="es-MX" sz="1600" dirty="0">
                <a:effectLst/>
              </a:rPr>
              <a:t> </a:t>
            </a:r>
            <a:r>
              <a:rPr lang="es-MX" sz="1600" dirty="0">
                <a:effectLst/>
                <a:hlinkClick r:id="rId2"/>
              </a:rPr>
              <a:t>TABLE</a:t>
            </a:r>
            <a:r>
              <a:rPr lang="es-MX" sz="1600" dirty="0">
                <a:effectLst/>
              </a:rPr>
              <a:t> `</a:t>
            </a:r>
            <a:r>
              <a:rPr lang="es-MX" sz="1600" dirty="0" err="1">
                <a:effectLst/>
              </a:rPr>
              <a:t>tblcalificacion</a:t>
            </a:r>
            <a:r>
              <a:rPr lang="es-MX" sz="1600" dirty="0">
                <a:effectLst/>
              </a:rPr>
              <a:t>` </a:t>
            </a:r>
            <a:r>
              <a:rPr lang="es-MX" sz="1600" dirty="0" err="1">
                <a:effectLst/>
              </a:rPr>
              <a:t>ADD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</a:rPr>
              <a:t>FOREIGN</a:t>
            </a:r>
            <a:r>
              <a:rPr lang="es-MX" sz="1600" dirty="0">
                <a:effectLst/>
              </a:rPr>
              <a:t> KEY (`</a:t>
            </a:r>
            <a:r>
              <a:rPr lang="es-MX" sz="1600" dirty="0" err="1">
                <a:effectLst/>
              </a:rPr>
              <a:t>id_Materia</a:t>
            </a:r>
            <a:r>
              <a:rPr lang="es-MX" sz="1600" dirty="0">
                <a:effectLst/>
              </a:rPr>
              <a:t>`) </a:t>
            </a:r>
            <a:r>
              <a:rPr lang="es-MX" sz="1600" dirty="0" err="1">
                <a:effectLst/>
              </a:rPr>
              <a:t>REFERENCES</a:t>
            </a:r>
            <a:r>
              <a:rPr lang="es-MX" sz="1600" dirty="0">
                <a:effectLst/>
              </a:rPr>
              <a:t> `</a:t>
            </a:r>
            <a:r>
              <a:rPr lang="es-MX" sz="1600" dirty="0" err="1">
                <a:effectLst/>
              </a:rPr>
              <a:t>tblalumno</a:t>
            </a:r>
            <a:r>
              <a:rPr lang="es-MX" sz="1600" dirty="0">
                <a:effectLst/>
              </a:rPr>
              <a:t>`(`</a:t>
            </a:r>
            <a:r>
              <a:rPr lang="es-MX" sz="1600" dirty="0" err="1">
                <a:effectLst/>
              </a:rPr>
              <a:t>id_Matricula</a:t>
            </a:r>
            <a:r>
              <a:rPr lang="es-MX" sz="1600" dirty="0">
                <a:effectLst/>
              </a:rPr>
              <a:t>`) </a:t>
            </a:r>
            <a:r>
              <a:rPr lang="es-MX" sz="1600" dirty="0" err="1">
                <a:effectLst/>
              </a:rPr>
              <a:t>ON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  <a:hlinkClick r:id="rId3"/>
              </a:rPr>
              <a:t>DELETE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</a:rPr>
              <a:t>RESTRICT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</a:rPr>
              <a:t>ON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  <a:hlinkClick r:id="rId4"/>
              </a:rPr>
              <a:t>UPDATE</a:t>
            </a:r>
            <a:r>
              <a:rPr lang="es-MX" sz="1600" dirty="0">
                <a:effectLst/>
              </a:rPr>
              <a:t> </a:t>
            </a:r>
            <a:r>
              <a:rPr lang="es-MX" sz="1600" dirty="0" err="1">
                <a:effectLst/>
              </a:rPr>
              <a:t>RESTRICT</a:t>
            </a:r>
            <a:r>
              <a:rPr lang="es-MX" sz="1600" dirty="0">
                <a:effectLst/>
              </a:rPr>
              <a:t>;</a:t>
            </a:r>
            <a:endParaRPr lang="es-MX" sz="16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4FB399F-B65F-4E5D-BCAE-6B49B5D307A5}"/>
              </a:ext>
            </a:extLst>
          </p:cNvPr>
          <p:cNvSpPr/>
          <p:nvPr/>
        </p:nvSpPr>
        <p:spPr>
          <a:xfrm>
            <a:off x="8627239" y="4901034"/>
            <a:ext cx="2872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ALTER</a:t>
            </a:r>
            <a:r>
              <a:rPr lang="en-US" sz="1600" dirty="0"/>
              <a:t> </a:t>
            </a:r>
            <a:r>
              <a:rPr lang="en-US" sz="1600" dirty="0">
                <a:hlinkClick r:id="rId2"/>
              </a:rPr>
              <a:t>TABLE</a:t>
            </a:r>
            <a:r>
              <a:rPr lang="en-US" sz="1600" dirty="0"/>
              <a:t> `</a:t>
            </a:r>
            <a:r>
              <a:rPr lang="en-US" sz="1600" dirty="0" err="1"/>
              <a:t>tblcalificacion</a:t>
            </a:r>
            <a:r>
              <a:rPr lang="en-US" sz="1600" dirty="0"/>
              <a:t>` ADD FOREIGN KEY (`</a:t>
            </a:r>
            <a:r>
              <a:rPr lang="en-US" sz="1600" dirty="0" err="1"/>
              <a:t>id_Materia</a:t>
            </a:r>
            <a:r>
              <a:rPr lang="en-US" sz="1600" dirty="0"/>
              <a:t>`) REFERENCES `</a:t>
            </a:r>
            <a:r>
              <a:rPr lang="en-US" sz="1600" dirty="0" err="1"/>
              <a:t>tblmateria</a:t>
            </a:r>
            <a:r>
              <a:rPr lang="en-US" sz="1600" dirty="0"/>
              <a:t>`(`</a:t>
            </a:r>
            <a:r>
              <a:rPr lang="en-US" sz="1600" dirty="0" err="1"/>
              <a:t>id_Materia</a:t>
            </a:r>
            <a:r>
              <a:rPr lang="en-US" sz="1600" dirty="0"/>
              <a:t>`) ON </a:t>
            </a:r>
            <a:r>
              <a:rPr lang="en-US" sz="1600" dirty="0">
                <a:hlinkClick r:id="rId3"/>
              </a:rPr>
              <a:t>DELETE</a:t>
            </a:r>
            <a:r>
              <a:rPr lang="en-US" sz="1600" dirty="0"/>
              <a:t> RESTRICT ON </a:t>
            </a:r>
            <a:r>
              <a:rPr lang="en-US" sz="1600" dirty="0">
                <a:hlinkClick r:id="rId4"/>
              </a:rPr>
              <a:t>UPDATE</a:t>
            </a:r>
            <a:r>
              <a:rPr lang="en-US" sz="1600" dirty="0"/>
              <a:t> RESTRICT;</a:t>
            </a:r>
            <a:endParaRPr lang="es-MX" sz="1600" dirty="0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DA4143F-9762-4E0E-B71E-D7F0FCB64032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5C53B52-DEF8-4341-939E-B24B0C305F05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a inicio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A54B4D2-C573-458B-B796-8534649980E4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131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737D0-0E75-4BF7-A244-DAA952C7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62" y="174173"/>
            <a:ext cx="9905998" cy="705394"/>
          </a:xfrm>
        </p:spPr>
        <p:txBody>
          <a:bodyPr>
            <a:normAutofit/>
          </a:bodyPr>
          <a:lstStyle/>
          <a:p>
            <a:r>
              <a:rPr lang="es-MX" dirty="0"/>
              <a:t>Creando referencias </a:t>
            </a:r>
            <a:r>
              <a:rPr lang="es-MX" dirty="0" err="1"/>
              <a:t>tblcarreramateria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3F5DED4-AB28-4C97-828E-56E66945A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74" y="1012350"/>
            <a:ext cx="3728543" cy="2346982"/>
          </a:xfrm>
        </p:spPr>
        <p:txBody>
          <a:bodyPr>
            <a:normAutofit/>
          </a:bodyPr>
          <a:lstStyle/>
          <a:p>
            <a:r>
              <a:rPr lang="es-MX" dirty="0">
                <a:effectLst/>
                <a:hlinkClick r:id="rId2"/>
              </a:rPr>
              <a:t>ALTER</a:t>
            </a:r>
            <a:r>
              <a:rPr lang="es-MX" dirty="0">
                <a:effectLst/>
              </a:rPr>
              <a:t> </a:t>
            </a:r>
            <a:r>
              <a:rPr lang="es-MX" dirty="0">
                <a:effectLst/>
                <a:hlinkClick r:id="rId2"/>
              </a:rPr>
              <a:t>TABLE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tblcarreramateria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</a:rPr>
              <a:t>ADD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FOREIGN</a:t>
            </a:r>
            <a:r>
              <a:rPr lang="es-MX" dirty="0">
                <a:effectLst/>
              </a:rPr>
              <a:t> KEY (`</a:t>
            </a:r>
            <a:r>
              <a:rPr lang="es-MX" dirty="0" err="1">
                <a:effectLst/>
              </a:rPr>
              <a:t>id_Materia</a:t>
            </a:r>
            <a:r>
              <a:rPr lang="es-MX" dirty="0">
                <a:effectLst/>
              </a:rPr>
              <a:t>`) </a:t>
            </a:r>
            <a:r>
              <a:rPr lang="es-MX" dirty="0" err="1">
                <a:effectLst/>
              </a:rPr>
              <a:t>REFERENCES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tblmateria</a:t>
            </a:r>
            <a:r>
              <a:rPr lang="es-MX" dirty="0">
                <a:effectLst/>
              </a:rPr>
              <a:t>`(`</a:t>
            </a:r>
            <a:r>
              <a:rPr lang="es-MX" dirty="0" err="1">
                <a:effectLst/>
              </a:rPr>
              <a:t>id_Materia</a:t>
            </a:r>
            <a:r>
              <a:rPr lang="es-MX" dirty="0">
                <a:effectLst/>
              </a:rPr>
              <a:t>`) </a:t>
            </a:r>
            <a:r>
              <a:rPr lang="es-MX" dirty="0" err="1">
                <a:effectLst/>
              </a:rPr>
              <a:t>ON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  <a:hlinkClick r:id="rId3"/>
              </a:rPr>
              <a:t>DELETE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RESTRICT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ON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  <a:hlinkClick r:id="rId4"/>
              </a:rPr>
              <a:t>UPDATE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RESTRICT</a:t>
            </a:r>
            <a:r>
              <a:rPr lang="es-MX" dirty="0">
                <a:effectLst/>
              </a:rPr>
              <a:t>;</a:t>
            </a:r>
            <a:endParaRPr lang="es-MX" dirty="0"/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74A0ED69-447C-4B83-AA41-7CEEEDE0731D}"/>
              </a:ext>
            </a:extLst>
          </p:cNvPr>
          <p:cNvSpPr txBox="1">
            <a:spLocks/>
          </p:cNvSpPr>
          <p:nvPr/>
        </p:nvSpPr>
        <p:spPr>
          <a:xfrm>
            <a:off x="185926" y="3631428"/>
            <a:ext cx="3728543" cy="2346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effectLst/>
                <a:hlinkClick r:id="rId2"/>
              </a:rPr>
              <a:t>ALTER</a:t>
            </a:r>
            <a:r>
              <a:rPr lang="es-MX" dirty="0">
                <a:effectLst/>
              </a:rPr>
              <a:t> </a:t>
            </a:r>
            <a:r>
              <a:rPr lang="es-MX" dirty="0">
                <a:effectLst/>
                <a:hlinkClick r:id="rId2"/>
              </a:rPr>
              <a:t>TABLE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tblcarreramateria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</a:rPr>
              <a:t>ADD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FOREIGN</a:t>
            </a:r>
            <a:r>
              <a:rPr lang="es-MX" dirty="0">
                <a:effectLst/>
              </a:rPr>
              <a:t> KEY (`</a:t>
            </a:r>
            <a:r>
              <a:rPr lang="es-MX" dirty="0" err="1">
                <a:effectLst/>
              </a:rPr>
              <a:t>id_Carrera</a:t>
            </a:r>
            <a:r>
              <a:rPr lang="es-MX" dirty="0">
                <a:effectLst/>
              </a:rPr>
              <a:t>`) </a:t>
            </a:r>
            <a:r>
              <a:rPr lang="es-MX" dirty="0" err="1">
                <a:effectLst/>
              </a:rPr>
              <a:t>REFERENCES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tblcarrera</a:t>
            </a:r>
            <a:r>
              <a:rPr lang="es-MX" dirty="0">
                <a:effectLst/>
              </a:rPr>
              <a:t>`(`</a:t>
            </a:r>
            <a:r>
              <a:rPr lang="es-MX" dirty="0" err="1">
                <a:effectLst/>
              </a:rPr>
              <a:t>id_Carrera</a:t>
            </a:r>
            <a:r>
              <a:rPr lang="es-MX" dirty="0">
                <a:effectLst/>
              </a:rPr>
              <a:t>`) </a:t>
            </a:r>
            <a:r>
              <a:rPr lang="es-MX" dirty="0" err="1">
                <a:effectLst/>
              </a:rPr>
              <a:t>ON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  <a:hlinkClick r:id="rId3"/>
              </a:rPr>
              <a:t>DELETE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RESTRICT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ON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  <a:hlinkClick r:id="rId4"/>
              </a:rPr>
              <a:t>UPDATE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RESTRICT</a:t>
            </a:r>
            <a:r>
              <a:rPr lang="es-MX" dirty="0">
                <a:effectLst/>
              </a:rPr>
              <a:t>;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DEE7E8-0F02-49A8-B6CC-12973E5F44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2"/>
          <a:stretch/>
        </p:blipFill>
        <p:spPr>
          <a:xfrm>
            <a:off x="4029166" y="1471451"/>
            <a:ext cx="7976908" cy="4320000"/>
          </a:xfrm>
          <a:prstGeom prst="rect">
            <a:avLst/>
          </a:prstGeom>
        </p:spPr>
      </p:pic>
      <p:sp>
        <p:nvSpPr>
          <p:cNvPr id="6" name="Botón de acción: ir hacia atrás o anterior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28E13CB-6D41-40A4-A7E3-66F64A5AF137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9780AC6-E910-468D-87CC-0B9F1890C81C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a inicio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591D6E2-68EE-4AA6-8F09-8E21B9354EAE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483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67CAF-D93F-4683-A814-5461A8E37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31" y="275616"/>
            <a:ext cx="9905998" cy="1132114"/>
          </a:xfrm>
        </p:spPr>
        <p:txBody>
          <a:bodyPr>
            <a:normAutofit/>
          </a:bodyPr>
          <a:lstStyle/>
          <a:p>
            <a:r>
              <a:rPr lang="es-MX" dirty="0"/>
              <a:t>Creando referencias </a:t>
            </a:r>
            <a:r>
              <a:rPr lang="es-MX" dirty="0" err="1"/>
              <a:t>tblmodalidadcarrera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261E2F-71A2-4736-81F9-4E9F80653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30" y="1577487"/>
            <a:ext cx="2432520" cy="2417570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 </a:t>
            </a:r>
            <a:r>
              <a:rPr lang="es-MX" dirty="0">
                <a:effectLst/>
                <a:hlinkClick r:id="rId2"/>
              </a:rPr>
              <a:t>ALTER</a:t>
            </a:r>
            <a:r>
              <a:rPr lang="es-MX" dirty="0">
                <a:effectLst/>
              </a:rPr>
              <a:t> </a:t>
            </a:r>
            <a:r>
              <a:rPr lang="es-MX" dirty="0">
                <a:effectLst/>
                <a:hlinkClick r:id="rId2"/>
              </a:rPr>
              <a:t>TABLE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tblmodalidadcarrera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</a:rPr>
              <a:t>ADD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FOREIGN</a:t>
            </a:r>
            <a:r>
              <a:rPr lang="es-MX" dirty="0">
                <a:effectLst/>
              </a:rPr>
              <a:t> KEY (`</a:t>
            </a:r>
            <a:r>
              <a:rPr lang="es-MX" dirty="0" err="1">
                <a:effectLst/>
              </a:rPr>
              <a:t>idCarrera</a:t>
            </a:r>
            <a:r>
              <a:rPr lang="es-MX" dirty="0">
                <a:effectLst/>
              </a:rPr>
              <a:t>`) </a:t>
            </a:r>
            <a:r>
              <a:rPr lang="es-MX" dirty="0" err="1">
                <a:effectLst/>
              </a:rPr>
              <a:t>REFERENCES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tblcarrera</a:t>
            </a:r>
            <a:r>
              <a:rPr lang="es-MX" dirty="0">
                <a:effectLst/>
              </a:rPr>
              <a:t>`(`</a:t>
            </a:r>
            <a:r>
              <a:rPr lang="es-MX" dirty="0" err="1">
                <a:effectLst/>
              </a:rPr>
              <a:t>id_Carrera</a:t>
            </a:r>
            <a:r>
              <a:rPr lang="es-MX" dirty="0">
                <a:effectLst/>
              </a:rPr>
              <a:t>`) </a:t>
            </a:r>
            <a:r>
              <a:rPr lang="es-MX" dirty="0" err="1">
                <a:effectLst/>
              </a:rPr>
              <a:t>ON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  <a:hlinkClick r:id="rId3"/>
              </a:rPr>
              <a:t>DELETE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RESTRICT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ON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  <a:hlinkClick r:id="rId4"/>
              </a:rPr>
              <a:t>UPDATE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RESTRICT</a:t>
            </a:r>
            <a:r>
              <a:rPr lang="es-MX" dirty="0">
                <a:effectLst/>
              </a:rPr>
              <a:t>;</a:t>
            </a:r>
            <a:endParaRPr lang="es-MX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FFE5110-60C5-4A0C-AA78-B3702CC3BEB4}"/>
              </a:ext>
            </a:extLst>
          </p:cNvPr>
          <p:cNvSpPr txBox="1">
            <a:spLocks/>
          </p:cNvSpPr>
          <p:nvPr/>
        </p:nvSpPr>
        <p:spPr>
          <a:xfrm>
            <a:off x="545830" y="3995057"/>
            <a:ext cx="2432520" cy="2417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 </a:t>
            </a:r>
            <a:r>
              <a:rPr lang="es-MX" dirty="0">
                <a:effectLst/>
                <a:hlinkClick r:id="rId2"/>
              </a:rPr>
              <a:t>ALTER</a:t>
            </a:r>
            <a:r>
              <a:rPr lang="es-MX" dirty="0">
                <a:effectLst/>
              </a:rPr>
              <a:t> </a:t>
            </a:r>
            <a:r>
              <a:rPr lang="es-MX" dirty="0">
                <a:effectLst/>
                <a:hlinkClick r:id="rId2"/>
              </a:rPr>
              <a:t>TABLE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tblmodalidadcarrera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</a:rPr>
              <a:t>ADD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FOREIGN</a:t>
            </a:r>
            <a:r>
              <a:rPr lang="es-MX" dirty="0">
                <a:effectLst/>
              </a:rPr>
              <a:t> KEY (`</a:t>
            </a:r>
            <a:r>
              <a:rPr lang="es-MX" dirty="0" err="1">
                <a:effectLst/>
              </a:rPr>
              <a:t>idModalidad</a:t>
            </a:r>
            <a:r>
              <a:rPr lang="es-MX" dirty="0">
                <a:effectLst/>
              </a:rPr>
              <a:t>`) </a:t>
            </a:r>
            <a:r>
              <a:rPr lang="es-MX" dirty="0" err="1">
                <a:effectLst/>
              </a:rPr>
              <a:t>REFERENCES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tblmodalidad</a:t>
            </a:r>
            <a:r>
              <a:rPr lang="es-MX" dirty="0">
                <a:effectLst/>
              </a:rPr>
              <a:t>`(`</a:t>
            </a:r>
            <a:r>
              <a:rPr lang="es-MX" dirty="0" err="1">
                <a:effectLst/>
              </a:rPr>
              <a:t>idModalidad</a:t>
            </a:r>
            <a:r>
              <a:rPr lang="es-MX" dirty="0">
                <a:effectLst/>
              </a:rPr>
              <a:t>`) </a:t>
            </a:r>
            <a:r>
              <a:rPr lang="es-MX" dirty="0" err="1">
                <a:effectLst/>
              </a:rPr>
              <a:t>ON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  <a:hlinkClick r:id="rId3"/>
              </a:rPr>
              <a:t>DELETE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RESTRICT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ON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  <a:hlinkClick r:id="rId4"/>
              </a:rPr>
              <a:t>UPDATE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RESTRICT</a:t>
            </a:r>
            <a:r>
              <a:rPr lang="es-MX" dirty="0">
                <a:effectLst/>
              </a:rPr>
              <a:t>;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50B1BC-57B2-486C-88A0-2E0EDFCA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284" y="1835057"/>
            <a:ext cx="7679999" cy="4320000"/>
          </a:xfrm>
          <a:prstGeom prst="rect">
            <a:avLst/>
          </a:prstGeom>
        </p:spPr>
      </p:pic>
      <p:sp>
        <p:nvSpPr>
          <p:cNvPr id="6" name="Botón de acción: ir hacia atrás o anterior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4B7E614-C848-4D38-B396-C16389459DA6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Botón de acción: ir hacia delante o siguiente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5110F1E-DAF3-4466-A575-738ECD5D2913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a inicio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6DC7A64-8E28-46B9-A622-6574724228E2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45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FA1D6-CC71-4EED-A902-B8FD7E15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"/>
            <a:ext cx="10353761" cy="622300"/>
          </a:xfrm>
        </p:spPr>
        <p:txBody>
          <a:bodyPr>
            <a:normAutofit/>
          </a:bodyPr>
          <a:lstStyle/>
          <a:p>
            <a:r>
              <a:rPr lang="es-MX" dirty="0"/>
              <a:t>Ejercicios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43F81B1-0B2F-4A35-B1C9-079B81EB2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02" y="622301"/>
            <a:ext cx="11678194" cy="6039756"/>
          </a:xfrm>
        </p:spPr>
        <p:txBody>
          <a:bodyPr>
            <a:normAutofit fontScale="85000" lnSpcReduction="10000"/>
          </a:bodyPr>
          <a:lstStyle/>
          <a:p>
            <a:r>
              <a:rPr lang="es-MX" dirty="0"/>
              <a:t>Crear la base de datos de la diapositiva anterior y resolver las siguientes consultas.</a:t>
            </a:r>
          </a:p>
          <a:p>
            <a:r>
              <a:rPr lang="es-MX" dirty="0"/>
              <a:t>1)Crear vista que permita visualizar el nombre, teléfono, nivel de estudios de los catedráticos, ordenar los resultados por el campo nombre de manera ascendente.</a:t>
            </a:r>
          </a:p>
          <a:p>
            <a:r>
              <a:rPr lang="es-MX" dirty="0"/>
              <a:t>2)Crear vista que permite visualizar todas las carreras y la modalidad a la que pertenecen.</a:t>
            </a:r>
          </a:p>
          <a:p>
            <a:r>
              <a:rPr lang="es-MX" dirty="0"/>
              <a:t>3)Crear vista que  devuelva la siguiente consulta  nombre de la materia, nombre de la carrera y modalidad a la que pertenecen.</a:t>
            </a:r>
          </a:p>
          <a:p>
            <a:r>
              <a:rPr lang="es-MX" dirty="0"/>
              <a:t>4)Consulta que permita devolver las carreras que no tienen asignadas materias.</a:t>
            </a:r>
          </a:p>
          <a:p>
            <a:r>
              <a:rPr lang="es-MX" dirty="0"/>
              <a:t>5)Consulta que devuelva los primeros 10 registros, de la tabla materia.</a:t>
            </a:r>
          </a:p>
          <a:p>
            <a:r>
              <a:rPr lang="es-MX" dirty="0"/>
              <a:t>6)Consulta que devuelva el nombre del catedrático, nombre del alumno, nombre de la materia, calificación 1 y calificación 2</a:t>
            </a:r>
          </a:p>
          <a:p>
            <a:r>
              <a:rPr lang="es-MX" dirty="0"/>
              <a:t>7)Crear vista que devuelva la siguiente consulta matricula del alumno, nombre del alumno, nombre de la materia, calificación 1 y calificación 2, ordenado de manera descendente por la matricula del alumno.</a:t>
            </a:r>
          </a:p>
          <a:p>
            <a:r>
              <a:rPr lang="es-MX" dirty="0"/>
              <a:t>8)Crear vista que devuelva la siguiente consulta matricula del alumno, nombre del alumno, email del alumno, tutor del alumno, donde la condición de búsqueda contengan la letra A en cualquier parte del campo</a:t>
            </a:r>
          </a:p>
          <a:p>
            <a:r>
              <a:rPr lang="es-MX" dirty="0"/>
              <a:t>9)Consulta que devuelva matricula del alumno, nombre del alumno, materia y carrera que cursa.</a:t>
            </a:r>
          </a:p>
          <a:p>
            <a:r>
              <a:rPr lang="es-MX" dirty="0"/>
              <a:t>10)Consulta que devuelva los alumnos que no tienen asignado calificaciones.</a:t>
            </a:r>
          </a:p>
          <a:p>
            <a:r>
              <a:rPr lang="es-MX" dirty="0"/>
              <a:t>11)Consulta que permita visualizar, todos los campos de la tabla materia, y todos los campos de la tabla catedráticos</a:t>
            </a:r>
          </a:p>
        </p:txBody>
      </p:sp>
      <p:sp>
        <p:nvSpPr>
          <p:cNvPr id="4" name="Botón de acción: ir hacia atrás o anterior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D8A6216-C6AB-48FC-8486-B595BEAC8199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Botón de acción: ir hacia delante o siguient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FC0EC5E-5C51-4B57-BFBC-519ADA62F9EA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Botón de acción: ir a inicio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D6115E0-3C3A-453F-ACE9-E437586E0B3A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74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B9EB8-CB19-46FA-A372-9BE081DA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36" y="296091"/>
            <a:ext cx="11329261" cy="1010194"/>
          </a:xfrm>
        </p:spPr>
        <p:txBody>
          <a:bodyPr/>
          <a:lstStyle/>
          <a:p>
            <a:r>
              <a:rPr lang="es-MX" dirty="0"/>
              <a:t>Ejercicio 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5EC5F1-BCD7-46C8-B2B9-1A73ACC68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7"/>
          <a:stretch/>
        </p:blipFill>
        <p:spPr>
          <a:xfrm>
            <a:off x="4171776" y="2124823"/>
            <a:ext cx="7680000" cy="4152086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39E2B56-8BA5-4324-867F-9F6124BE1728}"/>
              </a:ext>
            </a:extLst>
          </p:cNvPr>
          <p:cNvSpPr txBox="1">
            <a:spLocks/>
          </p:cNvSpPr>
          <p:nvPr/>
        </p:nvSpPr>
        <p:spPr>
          <a:xfrm>
            <a:off x="409303" y="618376"/>
            <a:ext cx="9787844" cy="1506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1)Crear vista que permita visualizar el nombre, teléfono, nivel de estudios de los catedráticos, ordenar los resultados por el campo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2C547F-9DCB-43F0-BDCC-3DF29725E1E2}"/>
              </a:ext>
            </a:extLst>
          </p:cNvPr>
          <p:cNvSpPr txBox="1"/>
          <p:nvPr/>
        </p:nvSpPr>
        <p:spPr>
          <a:xfrm>
            <a:off x="743561" y="3136726"/>
            <a:ext cx="2651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3"/>
              </a:rPr>
              <a:t>CREATE</a:t>
            </a:r>
            <a:r>
              <a:rPr lang="es-MX" dirty="0">
                <a:hlinkClick r:id="rId3"/>
              </a:rPr>
              <a:t> VIEW </a:t>
            </a:r>
            <a:r>
              <a:rPr lang="en-US" dirty="0" err="1"/>
              <a:t>Vista_catedraticos</a:t>
            </a:r>
            <a:r>
              <a:rPr lang="en-US" dirty="0"/>
              <a:t> </a:t>
            </a:r>
            <a:r>
              <a:rPr lang="es-MX" dirty="0">
                <a:hlinkClick r:id="rId3"/>
              </a:rPr>
              <a:t>AS </a:t>
            </a:r>
            <a:r>
              <a:rPr lang="es-MX" dirty="0" err="1">
                <a:hlinkClick r:id="rId3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tblcatedratico</a:t>
            </a:r>
            <a:r>
              <a:rPr lang="es-MX" dirty="0"/>
              <a:t> </a:t>
            </a:r>
            <a:r>
              <a:rPr lang="en-US" dirty="0"/>
              <a:t>ORDER BY </a:t>
            </a:r>
            <a:r>
              <a:rPr lang="en-US" dirty="0" err="1"/>
              <a:t>nombre</a:t>
            </a:r>
            <a:r>
              <a:rPr lang="en-US" dirty="0"/>
              <a:t> ASC ;</a:t>
            </a:r>
          </a:p>
          <a:p>
            <a:endParaRPr lang="es-MX" dirty="0"/>
          </a:p>
        </p:txBody>
      </p:sp>
      <p:sp>
        <p:nvSpPr>
          <p:cNvPr id="11" name="Botón de acción: ir hacia atrás o anterior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B60D0B6-ACC9-4F23-BA7F-AC15D0839297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Botón de acción: ir hacia delante o siguient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06CE3CE-D068-4BB8-80A2-4857D8CA5244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Botón de acción: ir a inicio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FA23465-C957-4AB9-9C36-47CE1D9CE35E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93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D290C-85E4-4137-B04E-575BD468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2942907" cy="705394"/>
          </a:xfrm>
        </p:spPr>
        <p:txBody>
          <a:bodyPr/>
          <a:lstStyle/>
          <a:p>
            <a:r>
              <a:rPr lang="es-MX" dirty="0" err="1"/>
              <a:t>Indice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54A075-65D0-478F-9EC8-E0B6CB37E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14995"/>
            <a:ext cx="9905998" cy="4476206"/>
          </a:xfrm>
        </p:spPr>
        <p:txBody>
          <a:bodyPr numCol="2">
            <a:normAutofit fontScale="70000" lnSpcReduction="20000"/>
          </a:bodyPr>
          <a:lstStyle/>
          <a:p>
            <a:r>
              <a:rPr lang="es-MX" cap="none" dirty="0">
                <a:hlinkClick r:id="rId2" action="ppaction://hlinksldjump"/>
              </a:rPr>
              <a:t>Creación de tablas</a:t>
            </a:r>
            <a:endParaRPr lang="es-MX" cap="none" dirty="0"/>
          </a:p>
          <a:p>
            <a:pPr lvl="1"/>
            <a:r>
              <a:rPr lang="es-MX" cap="none" dirty="0">
                <a:hlinkClick r:id="rId3" action="ppaction://hlinksldjump"/>
              </a:rPr>
              <a:t>Tabla </a:t>
            </a:r>
            <a:r>
              <a:rPr lang="es-MX" cap="none" dirty="0" err="1">
                <a:hlinkClick r:id="rId3" action="ppaction://hlinksldjump"/>
              </a:rPr>
              <a:t>tblalumno</a:t>
            </a:r>
            <a:r>
              <a:rPr lang="es-MX" cap="none" dirty="0">
                <a:hlinkClick r:id="rId3" action="ppaction://hlinksldjump"/>
              </a:rPr>
              <a:t> </a:t>
            </a:r>
            <a:endParaRPr lang="es-MX" cap="none" dirty="0"/>
          </a:p>
          <a:p>
            <a:pPr lvl="1"/>
            <a:r>
              <a:rPr lang="es-MX" cap="none" dirty="0">
                <a:hlinkClick r:id="rId4" action="ppaction://hlinksldjump"/>
              </a:rPr>
              <a:t>Tabla </a:t>
            </a:r>
            <a:r>
              <a:rPr lang="es-MX" cap="none" dirty="0" err="1">
                <a:hlinkClick r:id="rId4" action="ppaction://hlinksldjump"/>
              </a:rPr>
              <a:t>tblmateria</a:t>
            </a:r>
            <a:endParaRPr lang="es-MX" cap="none" dirty="0"/>
          </a:p>
          <a:p>
            <a:pPr lvl="1"/>
            <a:r>
              <a:rPr lang="es-MX" cap="none" dirty="0">
                <a:hlinkClick r:id="rId5" action="ppaction://hlinksldjump"/>
              </a:rPr>
              <a:t>Tabla </a:t>
            </a:r>
            <a:r>
              <a:rPr lang="es-MX" cap="none" dirty="0" err="1">
                <a:hlinkClick r:id="rId5" action="ppaction://hlinksldjump"/>
              </a:rPr>
              <a:t>tblcalificacion</a:t>
            </a:r>
            <a:endParaRPr lang="es-MX" cap="none" dirty="0"/>
          </a:p>
          <a:p>
            <a:pPr lvl="1"/>
            <a:r>
              <a:rPr lang="es-MX" cap="none" dirty="0">
                <a:hlinkClick r:id="rId6" action="ppaction://hlinksldjump"/>
              </a:rPr>
              <a:t>Tabla </a:t>
            </a:r>
            <a:r>
              <a:rPr lang="es-MX" cap="none" dirty="0" err="1">
                <a:hlinkClick r:id="rId6" action="ppaction://hlinksldjump"/>
              </a:rPr>
              <a:t>tblcarreramateria</a:t>
            </a:r>
            <a:endParaRPr lang="es-MX" cap="none" dirty="0"/>
          </a:p>
          <a:p>
            <a:pPr lvl="1"/>
            <a:r>
              <a:rPr lang="es-MX" cap="none" dirty="0">
                <a:hlinkClick r:id="rId7" action="ppaction://hlinksldjump"/>
              </a:rPr>
              <a:t>Tabla </a:t>
            </a:r>
            <a:r>
              <a:rPr lang="es-MX" cap="none" dirty="0" err="1">
                <a:hlinkClick r:id="rId7" action="ppaction://hlinksldjump"/>
              </a:rPr>
              <a:t>tblcatedratico</a:t>
            </a:r>
            <a:endParaRPr lang="es-MX" cap="none" dirty="0"/>
          </a:p>
          <a:p>
            <a:pPr lvl="1"/>
            <a:r>
              <a:rPr lang="es-MX" cap="none" dirty="0">
                <a:hlinkClick r:id="rId8" action="ppaction://hlinksldjump"/>
              </a:rPr>
              <a:t>Tabla </a:t>
            </a:r>
            <a:r>
              <a:rPr lang="es-MX" cap="none" dirty="0" err="1">
                <a:hlinkClick r:id="rId8" action="ppaction://hlinksldjump"/>
              </a:rPr>
              <a:t>tblcarrera</a:t>
            </a:r>
            <a:endParaRPr lang="es-MX" dirty="0"/>
          </a:p>
          <a:p>
            <a:pPr lvl="1"/>
            <a:r>
              <a:rPr lang="es-MX" cap="none" dirty="0">
                <a:hlinkClick r:id="rId9" action="ppaction://hlinksldjump"/>
              </a:rPr>
              <a:t>Tabla </a:t>
            </a:r>
            <a:r>
              <a:rPr lang="es-MX" cap="none" dirty="0" err="1">
                <a:hlinkClick r:id="rId9" action="ppaction://hlinksldjump"/>
              </a:rPr>
              <a:t>tblmodalidadcarrera</a:t>
            </a:r>
            <a:endParaRPr lang="es-MX" cap="none" dirty="0"/>
          </a:p>
          <a:p>
            <a:pPr lvl="1"/>
            <a:r>
              <a:rPr lang="es-MX" cap="none" dirty="0">
                <a:hlinkClick r:id="rId10" action="ppaction://hlinksldjump"/>
              </a:rPr>
              <a:t>Tabla </a:t>
            </a:r>
            <a:r>
              <a:rPr lang="es-MX" cap="none" dirty="0" err="1">
                <a:hlinkClick r:id="rId10" action="ppaction://hlinksldjump"/>
              </a:rPr>
              <a:t>tblmodalidad</a:t>
            </a:r>
            <a:endParaRPr lang="es-MX" cap="none" dirty="0"/>
          </a:p>
          <a:p>
            <a:r>
              <a:rPr lang="es-MX" dirty="0">
                <a:hlinkClick r:id="rId11" action="ppaction://hlinksldjump"/>
              </a:rPr>
              <a:t>Convertir campos en </a:t>
            </a:r>
            <a:r>
              <a:rPr lang="es-MX" dirty="0" err="1">
                <a:hlinkClick r:id="rId11" action="ppaction://hlinksldjump"/>
              </a:rPr>
              <a:t>primary</a:t>
            </a:r>
            <a:r>
              <a:rPr lang="es-MX" dirty="0">
                <a:hlinkClick r:id="rId11" action="ppaction://hlinksldjump"/>
              </a:rPr>
              <a:t> </a:t>
            </a:r>
            <a:r>
              <a:rPr lang="es-MX" dirty="0" err="1">
                <a:hlinkClick r:id="rId11" action="ppaction://hlinksldjump"/>
              </a:rPr>
              <a:t>key</a:t>
            </a:r>
            <a:endParaRPr lang="es-MX" dirty="0"/>
          </a:p>
          <a:p>
            <a:r>
              <a:rPr lang="es-MX" dirty="0">
                <a:hlinkClick r:id="rId12" action="ppaction://hlinksldjump"/>
              </a:rPr>
              <a:t>Insertando valores en tabla</a:t>
            </a:r>
            <a:endParaRPr lang="es-MX" dirty="0"/>
          </a:p>
          <a:p>
            <a:r>
              <a:rPr lang="es-MX" dirty="0">
                <a:hlinkClick r:id="rId13" action="ppaction://hlinksldjump"/>
              </a:rPr>
              <a:t>Creación de referencias</a:t>
            </a:r>
            <a:endParaRPr lang="es-MX" dirty="0"/>
          </a:p>
          <a:p>
            <a:r>
              <a:rPr lang="es-MX" dirty="0">
                <a:hlinkClick r:id="rId14" action="ppaction://hlinksldjump"/>
              </a:rPr>
              <a:t>Creando referencias </a:t>
            </a:r>
            <a:r>
              <a:rPr lang="es-MX" dirty="0" err="1">
                <a:hlinkClick r:id="rId14" action="ppaction://hlinksldjump"/>
              </a:rPr>
              <a:t>tbl</a:t>
            </a:r>
            <a:r>
              <a:rPr lang="es-MX" dirty="0">
                <a:hlinkClick r:id="rId14" action="ppaction://hlinksldjump"/>
              </a:rPr>
              <a:t> calificaciones</a:t>
            </a:r>
            <a:endParaRPr lang="es-MX" dirty="0"/>
          </a:p>
          <a:p>
            <a:r>
              <a:rPr lang="es-MX" dirty="0">
                <a:hlinkClick r:id="rId15" action="ppaction://hlinksldjump"/>
              </a:rPr>
              <a:t>Creando referencias </a:t>
            </a:r>
            <a:r>
              <a:rPr lang="es-MX" dirty="0" err="1">
                <a:hlinkClick r:id="rId15" action="ppaction://hlinksldjump"/>
              </a:rPr>
              <a:t>tblcarreramateria</a:t>
            </a:r>
            <a:endParaRPr lang="es-MX" dirty="0"/>
          </a:p>
          <a:p>
            <a:r>
              <a:rPr lang="es-MX" dirty="0">
                <a:hlinkClick r:id="rId16" action="ppaction://hlinksldjump"/>
              </a:rPr>
              <a:t>Creando referencias </a:t>
            </a:r>
            <a:r>
              <a:rPr lang="es-MX" dirty="0" err="1">
                <a:hlinkClick r:id="rId16" action="ppaction://hlinksldjump"/>
              </a:rPr>
              <a:t>tblmodalidadcarrera</a:t>
            </a:r>
            <a:endParaRPr lang="es-MX" dirty="0"/>
          </a:p>
          <a:p>
            <a:r>
              <a:rPr lang="es-MX" dirty="0">
                <a:hlinkClick r:id="rId17" action="ppaction://hlinksldjump"/>
              </a:rPr>
              <a:t>Ejercicios</a:t>
            </a:r>
            <a:endParaRPr lang="es-MX" dirty="0"/>
          </a:p>
          <a:p>
            <a:pPr lvl="1"/>
            <a:r>
              <a:rPr lang="es-MX" dirty="0">
                <a:hlinkClick r:id="rId18" action="ppaction://hlinksldjump"/>
              </a:rPr>
              <a:t>Ejercicio 1</a:t>
            </a:r>
            <a:endParaRPr lang="es-MX" dirty="0"/>
          </a:p>
          <a:p>
            <a:pPr lvl="1"/>
            <a:r>
              <a:rPr lang="es-MX" dirty="0">
                <a:hlinkClick r:id="rId19" action="ppaction://hlinksldjump"/>
              </a:rPr>
              <a:t>Ejercicio 2</a:t>
            </a:r>
            <a:endParaRPr lang="es-MX" dirty="0"/>
          </a:p>
          <a:p>
            <a:pPr lvl="1"/>
            <a:r>
              <a:rPr lang="es-MX" dirty="0">
                <a:hlinkClick r:id="rId20" action="ppaction://hlinksldjump"/>
              </a:rPr>
              <a:t>Ejercicio 3</a:t>
            </a:r>
            <a:endParaRPr lang="es-MX" dirty="0"/>
          </a:p>
          <a:p>
            <a:pPr lvl="1"/>
            <a:r>
              <a:rPr lang="es-MX" dirty="0">
                <a:hlinkClick r:id="rId21" action="ppaction://hlinksldjump"/>
              </a:rPr>
              <a:t>Ejercicio 4</a:t>
            </a:r>
            <a:endParaRPr lang="es-MX" dirty="0"/>
          </a:p>
          <a:p>
            <a:pPr lvl="1"/>
            <a:r>
              <a:rPr lang="es-MX" dirty="0">
                <a:hlinkClick r:id="rId22" action="ppaction://hlinksldjump"/>
              </a:rPr>
              <a:t>Ejercicio 5</a:t>
            </a:r>
            <a:endParaRPr lang="es-MX" dirty="0"/>
          </a:p>
          <a:p>
            <a:pPr lvl="1"/>
            <a:r>
              <a:rPr lang="es-MX" dirty="0">
                <a:hlinkClick r:id="rId23" action="ppaction://hlinksldjump"/>
              </a:rPr>
              <a:t>Ejercicio 6</a:t>
            </a:r>
            <a:endParaRPr lang="es-MX" dirty="0"/>
          </a:p>
          <a:p>
            <a:pPr lvl="1"/>
            <a:r>
              <a:rPr lang="es-MX" dirty="0">
                <a:hlinkClick r:id="rId24" action="ppaction://hlinksldjump"/>
              </a:rPr>
              <a:t>Ejercicio 7</a:t>
            </a:r>
            <a:endParaRPr lang="es-MX" dirty="0"/>
          </a:p>
          <a:p>
            <a:pPr lvl="1"/>
            <a:r>
              <a:rPr lang="es-MX" dirty="0">
                <a:hlinkClick r:id="rId25" action="ppaction://hlinksldjump"/>
              </a:rPr>
              <a:t>Ejercicio 8</a:t>
            </a:r>
            <a:endParaRPr lang="es-MX" dirty="0"/>
          </a:p>
          <a:p>
            <a:pPr lvl="1"/>
            <a:r>
              <a:rPr lang="es-MX" dirty="0">
                <a:hlinkClick r:id="rId26" action="ppaction://hlinksldjump"/>
              </a:rPr>
              <a:t>Ejercicio 9</a:t>
            </a:r>
            <a:endParaRPr lang="es-MX" dirty="0"/>
          </a:p>
          <a:p>
            <a:pPr lvl="1"/>
            <a:r>
              <a:rPr lang="es-MX" dirty="0">
                <a:hlinkClick r:id="rId27" action="ppaction://hlinksldjump"/>
              </a:rPr>
              <a:t>Ejercicio 10</a:t>
            </a:r>
            <a:endParaRPr lang="es-MX" dirty="0"/>
          </a:p>
          <a:p>
            <a:pPr lvl="1"/>
            <a:r>
              <a:rPr lang="es-MX" dirty="0">
                <a:hlinkClick r:id="rId28" action="ppaction://hlinksldjump"/>
              </a:rPr>
              <a:t>Ejercicio 11</a:t>
            </a:r>
            <a:endParaRPr lang="es-MX" dirty="0"/>
          </a:p>
          <a:p>
            <a:r>
              <a:rPr lang="es-MX" dirty="0">
                <a:hlinkClick r:id="rId29" action="ppaction://hlinksldjump"/>
              </a:rPr>
              <a:t>Extras</a:t>
            </a:r>
            <a:endParaRPr lang="es-MX" dirty="0"/>
          </a:p>
          <a:p>
            <a:r>
              <a:rPr lang="es-MX" dirty="0">
                <a:hlinkClick r:id="rId30" action="ppaction://hlinksldjump"/>
              </a:rPr>
              <a:t>Fin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4347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B545D-2903-432B-9E2D-9E95C4D9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2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1C49BBB-4D16-4E04-BFF3-BC4F83F39201}"/>
              </a:ext>
            </a:extLst>
          </p:cNvPr>
          <p:cNvSpPr txBox="1">
            <a:spLocks/>
          </p:cNvSpPr>
          <p:nvPr/>
        </p:nvSpPr>
        <p:spPr>
          <a:xfrm>
            <a:off x="361344" y="1031152"/>
            <a:ext cx="8443021" cy="88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2)Crear vista que permite visualizar todas las carreras y la modalidad a la que pertenecen.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79CC99-814B-417B-A826-8D18E6EE7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65" y="1739388"/>
            <a:ext cx="6007510" cy="33792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29D6B68-E1F2-4291-B52F-DA8F99D3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9328"/>
            <a:ext cx="5348748" cy="300867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E4BE463-5947-462D-9ED0-7759748EE0BC}"/>
              </a:ext>
            </a:extLst>
          </p:cNvPr>
          <p:cNvSpPr txBox="1"/>
          <p:nvPr/>
        </p:nvSpPr>
        <p:spPr>
          <a:xfrm>
            <a:off x="361343" y="1915886"/>
            <a:ext cx="5184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4"/>
              </a:rPr>
              <a:t>CREATE</a:t>
            </a:r>
            <a:r>
              <a:rPr lang="es-MX" dirty="0">
                <a:hlinkClick r:id="rId4"/>
              </a:rPr>
              <a:t> VIEW </a:t>
            </a:r>
            <a:r>
              <a:rPr lang="es-MX" dirty="0"/>
              <a:t>vista modalidad</a:t>
            </a:r>
            <a:r>
              <a:rPr lang="es-MX" dirty="0">
                <a:hlinkClick r:id="rId4"/>
              </a:rPr>
              <a:t> AS </a:t>
            </a:r>
            <a:r>
              <a:rPr lang="es-MX" dirty="0" err="1">
                <a:hlinkClick r:id="rId4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tblmodalidad.Modalidad</a:t>
            </a:r>
            <a:r>
              <a:rPr lang="es-MX" dirty="0"/>
              <a:t>, </a:t>
            </a:r>
            <a:r>
              <a:rPr lang="es-MX" dirty="0" err="1"/>
              <a:t>tblcarrera.Nombre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tblmodalidad</a:t>
            </a:r>
            <a:r>
              <a:rPr lang="es-MX" dirty="0"/>
              <a:t>, </a:t>
            </a:r>
            <a:r>
              <a:rPr lang="es-MX" dirty="0" err="1"/>
              <a:t>tblcarrera</a:t>
            </a:r>
            <a:r>
              <a:rPr lang="es-MX" dirty="0"/>
              <a:t>, </a:t>
            </a:r>
            <a:r>
              <a:rPr lang="es-MX" dirty="0" err="1"/>
              <a:t>tblmodalidadcarrera</a:t>
            </a:r>
            <a:r>
              <a:rPr lang="es-MX" dirty="0"/>
              <a:t> </a:t>
            </a:r>
            <a:r>
              <a:rPr lang="es-MX" dirty="0" err="1"/>
              <a:t>WHERE</a:t>
            </a:r>
            <a:r>
              <a:rPr lang="es-MX" dirty="0"/>
              <a:t> </a:t>
            </a:r>
            <a:r>
              <a:rPr lang="es-MX" dirty="0" err="1"/>
              <a:t>tblmodalidadcarrera.Idmodalidad</a:t>
            </a:r>
            <a:r>
              <a:rPr lang="es-MX" dirty="0"/>
              <a:t> = </a:t>
            </a:r>
            <a:r>
              <a:rPr lang="es-MX" dirty="0" err="1"/>
              <a:t>tblmodalidad.Idmodalidad</a:t>
            </a:r>
            <a:r>
              <a:rPr lang="es-MX" dirty="0"/>
              <a:t> </a:t>
            </a:r>
            <a:r>
              <a:rPr lang="es-MX" dirty="0">
                <a:hlinkClick r:id="rId5"/>
              </a:rPr>
              <a:t>AND</a:t>
            </a:r>
            <a:r>
              <a:rPr lang="es-MX" dirty="0"/>
              <a:t> </a:t>
            </a:r>
            <a:r>
              <a:rPr lang="es-MX" dirty="0" err="1"/>
              <a:t>tblmodalidadcarrera.Idcarrera</a:t>
            </a:r>
            <a:r>
              <a:rPr lang="es-MX" dirty="0"/>
              <a:t> = </a:t>
            </a:r>
            <a:r>
              <a:rPr lang="es-MX" dirty="0" err="1"/>
              <a:t>tblcarrera.Id_carrera</a:t>
            </a:r>
            <a:endParaRPr lang="es-MX" dirty="0"/>
          </a:p>
        </p:txBody>
      </p:sp>
      <p:sp>
        <p:nvSpPr>
          <p:cNvPr id="16" name="Botón de acción: ir hacia atrás o anterior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8BE08D2-F955-4F99-8511-69D56F6D22E6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Botón de acción: ir hacia delante o siguiente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214D80E-B14F-4BAB-ABD3-B3EB2FC15918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Botón de acción: ir a inicio 1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35D2F5E-638E-4B00-82EF-E69E3BD1DBF4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482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AA1E3D6-E538-4B68-B62A-1469C303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3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CEE5F04-B174-4773-8875-F5A241AA8212}"/>
              </a:ext>
            </a:extLst>
          </p:cNvPr>
          <p:cNvSpPr txBox="1">
            <a:spLocks/>
          </p:cNvSpPr>
          <p:nvPr/>
        </p:nvSpPr>
        <p:spPr>
          <a:xfrm>
            <a:off x="361344" y="1031152"/>
            <a:ext cx="8443021" cy="88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3) Crear vista que  devuelva la siguiente consulta  nombre de la materia, nombre de la carrera y modalidad a la que pertenecen.</a:t>
            </a:r>
          </a:p>
          <a:p>
            <a:endParaRPr lang="es-MX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5DDE1AC-18FB-4697-AC9C-3BBB7B14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65" y="1729752"/>
            <a:ext cx="4963691" cy="27920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285CAF-0413-4AF6-ACBE-8E653568CBD9}"/>
              </a:ext>
            </a:extLst>
          </p:cNvPr>
          <p:cNvSpPr txBox="1"/>
          <p:nvPr/>
        </p:nvSpPr>
        <p:spPr>
          <a:xfrm>
            <a:off x="664765" y="2119998"/>
            <a:ext cx="589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3"/>
              </a:rPr>
              <a:t>CREATE</a:t>
            </a:r>
            <a:r>
              <a:rPr lang="es-MX" dirty="0"/>
              <a:t> </a:t>
            </a:r>
            <a:r>
              <a:rPr lang="es-MX" dirty="0">
                <a:hlinkClick r:id="rId3"/>
              </a:rPr>
              <a:t>VIEW</a:t>
            </a:r>
            <a:r>
              <a:rPr lang="es-MX" dirty="0"/>
              <a:t> </a:t>
            </a:r>
            <a:r>
              <a:rPr lang="es-MX" dirty="0" err="1"/>
              <a:t>vista_3</a:t>
            </a:r>
            <a:r>
              <a:rPr lang="es-MX" dirty="0"/>
              <a:t> AS </a:t>
            </a:r>
            <a:r>
              <a:rPr lang="es-MX" dirty="0" err="1">
                <a:hlinkClick r:id="rId4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M.Nombre</a:t>
            </a:r>
            <a:r>
              <a:rPr lang="es-MX" dirty="0"/>
              <a:t>, </a:t>
            </a:r>
            <a:r>
              <a:rPr lang="es-MX" dirty="0" err="1"/>
              <a:t>C.Nombre</a:t>
            </a:r>
            <a:r>
              <a:rPr lang="es-MX" dirty="0"/>
              <a:t> AS </a:t>
            </a:r>
            <a:r>
              <a:rPr lang="es-MX" dirty="0" err="1"/>
              <a:t>tblcarrera</a:t>
            </a:r>
            <a:r>
              <a:rPr lang="es-MX" dirty="0"/>
              <a:t>, </a:t>
            </a:r>
            <a:r>
              <a:rPr lang="es-MX" dirty="0" err="1"/>
              <a:t>MO.Modalidad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tblmateria</a:t>
            </a:r>
            <a:r>
              <a:rPr lang="es-MX" dirty="0"/>
              <a:t> M, </a:t>
            </a:r>
            <a:r>
              <a:rPr lang="es-MX" dirty="0" err="1"/>
              <a:t>tblmodalidad</a:t>
            </a:r>
            <a:r>
              <a:rPr lang="es-MX" dirty="0"/>
              <a:t> MO, </a:t>
            </a:r>
            <a:r>
              <a:rPr lang="es-MX" dirty="0" err="1"/>
              <a:t>tblcarrera</a:t>
            </a:r>
            <a:r>
              <a:rPr lang="es-MX" dirty="0"/>
              <a:t> C, </a:t>
            </a:r>
            <a:r>
              <a:rPr lang="es-MX" dirty="0" err="1"/>
              <a:t>tblcarreramateria</a:t>
            </a:r>
            <a:r>
              <a:rPr lang="es-MX" dirty="0"/>
              <a:t> CM, </a:t>
            </a:r>
            <a:r>
              <a:rPr lang="es-MX" dirty="0" err="1"/>
              <a:t>tblmodalidadcarrera</a:t>
            </a:r>
            <a:r>
              <a:rPr lang="es-MX" dirty="0"/>
              <a:t> MC </a:t>
            </a:r>
            <a:r>
              <a:rPr lang="es-MX" dirty="0" err="1"/>
              <a:t>WHERE</a:t>
            </a:r>
            <a:r>
              <a:rPr lang="es-MX" dirty="0"/>
              <a:t> </a:t>
            </a:r>
            <a:r>
              <a:rPr lang="es-MX" dirty="0" err="1"/>
              <a:t>CM.id_Materia</a:t>
            </a:r>
            <a:r>
              <a:rPr lang="es-MX" dirty="0"/>
              <a:t> = </a:t>
            </a:r>
            <a:r>
              <a:rPr lang="es-MX" dirty="0" err="1"/>
              <a:t>M.id_Materia</a:t>
            </a:r>
            <a:r>
              <a:rPr lang="es-MX" dirty="0"/>
              <a:t> </a:t>
            </a:r>
            <a:r>
              <a:rPr lang="es-MX" dirty="0">
                <a:hlinkClick r:id="rId5"/>
              </a:rPr>
              <a:t>AND</a:t>
            </a:r>
            <a:r>
              <a:rPr lang="es-MX" dirty="0"/>
              <a:t> </a:t>
            </a:r>
            <a:r>
              <a:rPr lang="es-MX" dirty="0" err="1"/>
              <a:t>CM.id_Carrera</a:t>
            </a:r>
            <a:r>
              <a:rPr lang="es-MX" dirty="0"/>
              <a:t> = </a:t>
            </a:r>
            <a:r>
              <a:rPr lang="es-MX" dirty="0" err="1"/>
              <a:t>C.id_Carrera</a:t>
            </a:r>
            <a:r>
              <a:rPr lang="es-MX" dirty="0"/>
              <a:t> </a:t>
            </a:r>
            <a:r>
              <a:rPr lang="es-MX" dirty="0">
                <a:hlinkClick r:id="rId5"/>
              </a:rPr>
              <a:t>AND</a:t>
            </a:r>
            <a:r>
              <a:rPr lang="es-MX" dirty="0"/>
              <a:t> </a:t>
            </a:r>
            <a:r>
              <a:rPr lang="es-MX" dirty="0" err="1"/>
              <a:t>MC.idModalidad</a:t>
            </a:r>
            <a:r>
              <a:rPr lang="es-MX" dirty="0"/>
              <a:t> = </a:t>
            </a:r>
            <a:r>
              <a:rPr lang="es-MX" dirty="0" err="1"/>
              <a:t>MO.idModalidad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9A00FF-FBCC-4017-BDC4-DBA4C9360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87" y="3874324"/>
            <a:ext cx="5304313" cy="2983676"/>
          </a:xfrm>
          <a:prstGeom prst="rect">
            <a:avLst/>
          </a:prstGeom>
        </p:spPr>
      </p:pic>
      <p:sp>
        <p:nvSpPr>
          <p:cNvPr id="9" name="Botón de acción: ir hacia atrás o anterior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F53E6C2-233E-4A26-B32C-848148743689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hacia delante o siguiente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A7816A2-0465-4FCC-929E-EDCA33C98EE8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Botón de acción: ir a inicio 1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496BC23-FC8A-4F78-AEA7-22EE99CB6E4C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532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1F48E6-82D3-4EB8-851B-02AD356E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4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95B7B5F-2D48-4491-A56F-97A5A6EFB05C}"/>
              </a:ext>
            </a:extLst>
          </p:cNvPr>
          <p:cNvSpPr txBox="1">
            <a:spLocks/>
          </p:cNvSpPr>
          <p:nvPr/>
        </p:nvSpPr>
        <p:spPr>
          <a:xfrm>
            <a:off x="361344" y="1031152"/>
            <a:ext cx="8443021" cy="88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4) Consulta que permita devolver las carreras que no tienen asignadas materias.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3B7F54-012A-44D8-A638-042DDC8BD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988" y="2304264"/>
            <a:ext cx="7224074" cy="40635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4F41DA3-32FA-4061-AA38-E753909D622F}"/>
              </a:ext>
            </a:extLst>
          </p:cNvPr>
          <p:cNvSpPr txBox="1"/>
          <p:nvPr/>
        </p:nvSpPr>
        <p:spPr>
          <a:xfrm>
            <a:off x="329939" y="2234153"/>
            <a:ext cx="3780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3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C.Nombre</a:t>
            </a:r>
            <a:r>
              <a:rPr lang="es-MX" dirty="0"/>
              <a:t>, </a:t>
            </a:r>
            <a:r>
              <a:rPr lang="es-MX" dirty="0" err="1"/>
              <a:t>M.Nombre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tblcarrera</a:t>
            </a:r>
            <a:r>
              <a:rPr lang="es-MX" dirty="0"/>
              <a:t> C, </a:t>
            </a:r>
            <a:r>
              <a:rPr lang="es-MX" dirty="0" err="1"/>
              <a:t>tblcarreramateria</a:t>
            </a:r>
            <a:r>
              <a:rPr lang="es-MX" dirty="0"/>
              <a:t> CM, </a:t>
            </a:r>
            <a:r>
              <a:rPr lang="es-MX" dirty="0" err="1"/>
              <a:t>tblmateria</a:t>
            </a:r>
            <a:r>
              <a:rPr lang="es-MX" dirty="0"/>
              <a:t> M </a:t>
            </a:r>
            <a:r>
              <a:rPr lang="es-MX" dirty="0" err="1"/>
              <a:t>WHERE</a:t>
            </a:r>
            <a:r>
              <a:rPr lang="es-MX" dirty="0"/>
              <a:t> </a:t>
            </a:r>
            <a:r>
              <a:rPr lang="es-MX" dirty="0" err="1">
                <a:hlinkClick r:id="rId4"/>
              </a:rPr>
              <a:t>NOT</a:t>
            </a:r>
            <a:r>
              <a:rPr lang="es-MX" dirty="0"/>
              <a:t> </a:t>
            </a:r>
            <a:r>
              <a:rPr lang="es-MX" dirty="0" err="1"/>
              <a:t>EXISTS</a:t>
            </a:r>
            <a:r>
              <a:rPr lang="es-MX" dirty="0"/>
              <a:t> (</a:t>
            </a:r>
            <a:r>
              <a:rPr lang="es-MX" dirty="0" err="1">
                <a:hlinkClick r:id="rId3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M.id_Materia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tblmateria</a:t>
            </a:r>
            <a:r>
              <a:rPr lang="es-MX" dirty="0"/>
              <a:t> as M </a:t>
            </a:r>
            <a:r>
              <a:rPr lang="es-MX" dirty="0" err="1"/>
              <a:t>WHERE</a:t>
            </a:r>
            <a:r>
              <a:rPr lang="es-MX" dirty="0"/>
              <a:t> </a:t>
            </a:r>
            <a:r>
              <a:rPr lang="es-MX" dirty="0" err="1"/>
              <a:t>C.id_Carrera</a:t>
            </a:r>
            <a:r>
              <a:rPr lang="es-MX" dirty="0"/>
              <a:t> = </a:t>
            </a:r>
            <a:r>
              <a:rPr lang="es-MX" dirty="0" err="1"/>
              <a:t>M.id_Materia</a:t>
            </a:r>
            <a:r>
              <a:rPr lang="es-MX" dirty="0"/>
              <a:t> </a:t>
            </a:r>
            <a:r>
              <a:rPr lang="es-MX" dirty="0">
                <a:hlinkClick r:id="rId5"/>
              </a:rPr>
              <a:t>AND</a:t>
            </a:r>
            <a:r>
              <a:rPr lang="es-MX" dirty="0"/>
              <a:t> </a:t>
            </a:r>
            <a:r>
              <a:rPr lang="es-MX" dirty="0" err="1"/>
              <a:t>CM.id_Materia</a:t>
            </a:r>
            <a:r>
              <a:rPr lang="es-MX" dirty="0"/>
              <a:t> = </a:t>
            </a:r>
            <a:r>
              <a:rPr lang="es-MX" dirty="0" err="1"/>
              <a:t>C.id_Carrera</a:t>
            </a:r>
            <a:r>
              <a:rPr lang="es-MX" dirty="0"/>
              <a:t>)</a:t>
            </a:r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3B090CA-C1AB-4105-9C10-A159130BB95D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23D95DA-65DE-430F-88A6-84E97A0B715D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a inicio 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E586BB8-A5AF-4573-9286-FF3F390399F8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60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1F48E6-82D3-4EB8-851B-02AD356E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5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95B7B5F-2D48-4491-A56F-97A5A6EFB05C}"/>
              </a:ext>
            </a:extLst>
          </p:cNvPr>
          <p:cNvSpPr txBox="1">
            <a:spLocks/>
          </p:cNvSpPr>
          <p:nvPr/>
        </p:nvSpPr>
        <p:spPr>
          <a:xfrm>
            <a:off x="361344" y="1031152"/>
            <a:ext cx="8443021" cy="88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5) Consulta que devuelva los primeros 10 registros, de la tabla materia.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2F7B3F9-EAB6-4EA3-BE8B-045111DD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11" y="1761128"/>
            <a:ext cx="8355291" cy="46998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3040DA9-9601-4682-8288-AE4539B81D7B}"/>
              </a:ext>
            </a:extLst>
          </p:cNvPr>
          <p:cNvSpPr txBox="1"/>
          <p:nvPr/>
        </p:nvSpPr>
        <p:spPr>
          <a:xfrm>
            <a:off x="810705" y="2910724"/>
            <a:ext cx="2205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3"/>
              </a:rPr>
              <a:t>SELECT</a:t>
            </a:r>
            <a:r>
              <a:rPr lang="es-MX" dirty="0"/>
              <a:t> `</a:t>
            </a:r>
            <a:r>
              <a:rPr lang="es-MX" dirty="0" err="1"/>
              <a:t>id_Materia</a:t>
            </a:r>
            <a:r>
              <a:rPr lang="es-MX" dirty="0"/>
              <a:t>`, `Nombre`, `</a:t>
            </a:r>
            <a:r>
              <a:rPr lang="es-MX" dirty="0" err="1"/>
              <a:t>Creditos</a:t>
            </a:r>
            <a:r>
              <a:rPr lang="es-MX" dirty="0"/>
              <a:t>` </a:t>
            </a:r>
            <a:r>
              <a:rPr lang="es-MX" dirty="0" err="1"/>
              <a:t>FROM</a:t>
            </a:r>
            <a:r>
              <a:rPr lang="es-MX" dirty="0"/>
              <a:t> `</a:t>
            </a:r>
            <a:r>
              <a:rPr lang="es-MX" dirty="0" err="1"/>
              <a:t>tblmateria</a:t>
            </a:r>
            <a:r>
              <a:rPr lang="es-MX" dirty="0"/>
              <a:t>` </a:t>
            </a:r>
            <a:r>
              <a:rPr lang="es-MX" dirty="0" err="1"/>
              <a:t>LIMIT</a:t>
            </a:r>
            <a:r>
              <a:rPr lang="es-MX" dirty="0"/>
              <a:t> 10</a:t>
            </a:r>
          </a:p>
        </p:txBody>
      </p:sp>
      <p:sp>
        <p:nvSpPr>
          <p:cNvPr id="9" name="Botón de acción: ir hacia atrás o anterior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2A3D84B-2F51-453B-B199-21565816F308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hacia delante o siguiente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BBB26BF-39BF-4D86-876C-6354EF1624FA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Botón de acción: ir a inicio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1209A0C-5140-4B74-A285-99838681F2A1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10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1F48E6-82D3-4EB8-851B-02AD356E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6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95B7B5F-2D48-4491-A56F-97A5A6EFB05C}"/>
              </a:ext>
            </a:extLst>
          </p:cNvPr>
          <p:cNvSpPr txBox="1">
            <a:spLocks/>
          </p:cNvSpPr>
          <p:nvPr/>
        </p:nvSpPr>
        <p:spPr>
          <a:xfrm>
            <a:off x="361344" y="1031152"/>
            <a:ext cx="8443021" cy="88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6) Consulta que devuelva el nombre del catedrático, nombre del alumno, nombre de la materia, calificación 1 y calificación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CEFED7-1D82-4E9E-9033-D83E3576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865" y="1915886"/>
            <a:ext cx="7968791" cy="44824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F97A90-26A1-4E6C-84DA-13B2D8BA215E}"/>
              </a:ext>
            </a:extLst>
          </p:cNvPr>
          <p:cNvSpPr txBox="1"/>
          <p:nvPr/>
        </p:nvSpPr>
        <p:spPr>
          <a:xfrm>
            <a:off x="754144" y="2432115"/>
            <a:ext cx="26489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3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tA.Nombre</a:t>
            </a:r>
            <a:r>
              <a:rPr lang="es-MX" dirty="0"/>
              <a:t>, </a:t>
            </a:r>
            <a:r>
              <a:rPr lang="es-MX" dirty="0" err="1"/>
              <a:t>tC.Nombre</a:t>
            </a:r>
            <a:r>
              <a:rPr lang="es-MX" dirty="0"/>
              <a:t>, </a:t>
            </a:r>
            <a:r>
              <a:rPr lang="es-MX" dirty="0" err="1"/>
              <a:t>tM.Nombre</a:t>
            </a:r>
            <a:r>
              <a:rPr lang="es-MX" dirty="0"/>
              <a:t>, </a:t>
            </a:r>
            <a:r>
              <a:rPr lang="es-MX" dirty="0" err="1"/>
              <a:t>cal1</a:t>
            </a:r>
            <a:r>
              <a:rPr lang="es-MX" dirty="0"/>
              <a:t>, </a:t>
            </a:r>
            <a:r>
              <a:rPr lang="es-MX" dirty="0" err="1"/>
              <a:t>cal2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tblalumno</a:t>
            </a:r>
            <a:r>
              <a:rPr lang="es-MX" dirty="0"/>
              <a:t> </a:t>
            </a:r>
            <a:r>
              <a:rPr lang="es-MX" dirty="0" err="1"/>
              <a:t>tA</a:t>
            </a:r>
            <a:r>
              <a:rPr lang="es-MX" dirty="0"/>
              <a:t>, </a:t>
            </a:r>
            <a:r>
              <a:rPr lang="es-MX" dirty="0" err="1"/>
              <a:t>tblcatedratico</a:t>
            </a:r>
            <a:r>
              <a:rPr lang="es-MX" dirty="0"/>
              <a:t> </a:t>
            </a:r>
            <a:r>
              <a:rPr lang="es-MX" dirty="0" err="1"/>
              <a:t>tC</a:t>
            </a:r>
            <a:r>
              <a:rPr lang="es-MX" dirty="0"/>
              <a:t>, </a:t>
            </a:r>
            <a:r>
              <a:rPr lang="es-MX" dirty="0" err="1"/>
              <a:t>tblmateria</a:t>
            </a:r>
            <a:r>
              <a:rPr lang="es-MX" dirty="0"/>
              <a:t> </a:t>
            </a:r>
            <a:r>
              <a:rPr lang="es-MX" dirty="0" err="1"/>
              <a:t>tM</a:t>
            </a:r>
            <a:r>
              <a:rPr lang="es-MX" dirty="0"/>
              <a:t>, </a:t>
            </a:r>
            <a:r>
              <a:rPr lang="es-MX" dirty="0" err="1"/>
              <a:t>tblcalificacion</a:t>
            </a:r>
            <a:r>
              <a:rPr lang="es-MX" dirty="0"/>
              <a:t> </a:t>
            </a:r>
            <a:r>
              <a:rPr lang="es-MX" dirty="0" err="1"/>
              <a:t>tCA</a:t>
            </a:r>
            <a:r>
              <a:rPr lang="es-MX" dirty="0"/>
              <a:t> </a:t>
            </a:r>
            <a:r>
              <a:rPr lang="es-MX" dirty="0" err="1"/>
              <a:t>WHERE</a:t>
            </a:r>
            <a:r>
              <a:rPr lang="es-MX" dirty="0"/>
              <a:t> </a:t>
            </a:r>
            <a:r>
              <a:rPr lang="es-MX" dirty="0" err="1"/>
              <a:t>tCA.id_Matricula</a:t>
            </a:r>
            <a:r>
              <a:rPr lang="es-MX" dirty="0"/>
              <a:t> = </a:t>
            </a:r>
            <a:r>
              <a:rPr lang="es-MX" dirty="0" err="1"/>
              <a:t>tA.id_Matricula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tCA.id_Catedratico</a:t>
            </a:r>
            <a:r>
              <a:rPr lang="es-MX" dirty="0"/>
              <a:t> = </a:t>
            </a:r>
            <a:r>
              <a:rPr lang="es-MX" dirty="0" err="1"/>
              <a:t>tC.id_Catedratico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tCA.id_Materia</a:t>
            </a:r>
            <a:r>
              <a:rPr lang="es-MX" dirty="0"/>
              <a:t> = </a:t>
            </a:r>
            <a:r>
              <a:rPr lang="es-MX" dirty="0" err="1"/>
              <a:t>tM.id_Materia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cal1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cal2</a:t>
            </a:r>
            <a:endParaRPr lang="es-MX" dirty="0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BF30BC1-9726-4D82-B847-0F7660180B7E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62E13B-FDD3-448F-BF38-A262CDCB84F1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a inicio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9E255A7-B188-4EF6-BD6E-5CFCC75037E4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57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1F48E6-82D3-4EB8-851B-02AD356E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7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95B7B5F-2D48-4491-A56F-97A5A6EFB05C}"/>
              </a:ext>
            </a:extLst>
          </p:cNvPr>
          <p:cNvSpPr txBox="1">
            <a:spLocks/>
          </p:cNvSpPr>
          <p:nvPr/>
        </p:nvSpPr>
        <p:spPr>
          <a:xfrm>
            <a:off x="361344" y="1031152"/>
            <a:ext cx="5916908" cy="2397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7) Crear vista que devuelva la siguiente consulta matricula del alumno, nombre del alumno, nombre de la materia, calificación 1 y calificación 2, ordenado de manera descendente por la matricula del alumno.</a:t>
            </a:r>
          </a:p>
          <a:p>
            <a:endParaRPr lang="es-MX"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10A1D7-5560-4EA9-89CD-49B628B3EEC1}"/>
              </a:ext>
            </a:extLst>
          </p:cNvPr>
          <p:cNvSpPr txBox="1"/>
          <p:nvPr/>
        </p:nvSpPr>
        <p:spPr>
          <a:xfrm>
            <a:off x="361343" y="3169088"/>
            <a:ext cx="36953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2"/>
              </a:rPr>
              <a:t>CREATE</a:t>
            </a:r>
            <a:r>
              <a:rPr lang="es-MX" dirty="0"/>
              <a:t> </a:t>
            </a:r>
            <a:r>
              <a:rPr lang="es-MX" dirty="0">
                <a:hlinkClick r:id="rId2"/>
              </a:rPr>
              <a:t>VIEW</a:t>
            </a:r>
            <a:r>
              <a:rPr lang="es-MX" dirty="0"/>
              <a:t> </a:t>
            </a:r>
            <a:r>
              <a:rPr lang="es-MX" dirty="0" err="1"/>
              <a:t>vista_7</a:t>
            </a:r>
            <a:r>
              <a:rPr lang="es-MX" dirty="0"/>
              <a:t> AS </a:t>
            </a:r>
            <a:r>
              <a:rPr lang="es-MX" dirty="0" err="1">
                <a:hlinkClick r:id="rId3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A.id_Matricula</a:t>
            </a:r>
            <a:r>
              <a:rPr lang="es-MX" dirty="0"/>
              <a:t>, </a:t>
            </a:r>
            <a:r>
              <a:rPr lang="es-MX" dirty="0" err="1"/>
              <a:t>A.Nombre</a:t>
            </a:r>
            <a:r>
              <a:rPr lang="es-MX" dirty="0"/>
              <a:t>, </a:t>
            </a:r>
            <a:r>
              <a:rPr lang="es-MX" dirty="0" err="1"/>
              <a:t>M.Nombre</a:t>
            </a:r>
            <a:r>
              <a:rPr lang="es-MX" dirty="0"/>
              <a:t> AS </a:t>
            </a:r>
            <a:r>
              <a:rPr lang="es-MX" dirty="0" err="1"/>
              <a:t>tblmateria</a:t>
            </a:r>
            <a:r>
              <a:rPr lang="es-MX" dirty="0"/>
              <a:t>, </a:t>
            </a:r>
            <a:r>
              <a:rPr lang="es-MX" dirty="0" err="1"/>
              <a:t>C.cal1</a:t>
            </a:r>
            <a:r>
              <a:rPr lang="es-MX" dirty="0"/>
              <a:t>, </a:t>
            </a:r>
            <a:r>
              <a:rPr lang="es-MX" dirty="0" err="1"/>
              <a:t>C.cal2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tblalumno</a:t>
            </a:r>
            <a:r>
              <a:rPr lang="es-MX" dirty="0"/>
              <a:t> A, </a:t>
            </a:r>
            <a:r>
              <a:rPr lang="es-MX" dirty="0" err="1"/>
              <a:t>tblmateria</a:t>
            </a:r>
            <a:r>
              <a:rPr lang="es-MX" dirty="0"/>
              <a:t> M, </a:t>
            </a:r>
            <a:r>
              <a:rPr lang="es-MX" dirty="0" err="1"/>
              <a:t>tblcalificacion</a:t>
            </a:r>
            <a:r>
              <a:rPr lang="es-MX" dirty="0"/>
              <a:t> C </a:t>
            </a:r>
            <a:r>
              <a:rPr lang="es-MX" dirty="0" err="1"/>
              <a:t>WHERE</a:t>
            </a:r>
            <a:r>
              <a:rPr lang="es-MX" dirty="0"/>
              <a:t> </a:t>
            </a:r>
            <a:r>
              <a:rPr lang="es-MX" dirty="0" err="1"/>
              <a:t>C.id_Matricula</a:t>
            </a:r>
            <a:r>
              <a:rPr lang="es-MX" dirty="0"/>
              <a:t> = </a:t>
            </a:r>
            <a:r>
              <a:rPr lang="es-MX" dirty="0" err="1"/>
              <a:t>A.id_Matricula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C.id_Matricula</a:t>
            </a:r>
            <a:r>
              <a:rPr lang="es-MX" dirty="0"/>
              <a:t> = </a:t>
            </a:r>
            <a:r>
              <a:rPr lang="es-MX" dirty="0" err="1"/>
              <a:t>A.id_Matricula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C.id_Matricula</a:t>
            </a:r>
            <a:r>
              <a:rPr lang="es-MX" dirty="0"/>
              <a:t> = </a:t>
            </a:r>
            <a:r>
              <a:rPr lang="es-MX" dirty="0" err="1"/>
              <a:t>M.id_Materia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C.cal1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C.cal2</a:t>
            </a:r>
            <a:r>
              <a:rPr lang="es-MX" dirty="0"/>
              <a:t> </a:t>
            </a:r>
            <a:r>
              <a:rPr lang="es-MX" dirty="0" err="1"/>
              <a:t>ORDER</a:t>
            </a:r>
            <a:r>
              <a:rPr lang="es-MX" dirty="0"/>
              <a:t> </a:t>
            </a:r>
            <a:r>
              <a:rPr lang="es-MX" dirty="0" err="1"/>
              <a:t>BY</a:t>
            </a:r>
            <a:r>
              <a:rPr lang="es-MX" dirty="0"/>
              <a:t> </a:t>
            </a:r>
            <a:r>
              <a:rPr lang="es-MX" dirty="0" err="1"/>
              <a:t>A.id_Matricula</a:t>
            </a:r>
            <a:r>
              <a:rPr lang="es-MX" dirty="0"/>
              <a:t> DESC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73ACFD-333D-4996-9BD2-45DF206D6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20" y="156217"/>
            <a:ext cx="5818280" cy="32727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A22E3D-BD91-4999-B3F0-2D3CA93A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720" y="3573959"/>
            <a:ext cx="5818281" cy="32727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964FDE0-1E3E-4D6C-A036-0FD10682C157}"/>
              </a:ext>
            </a:extLst>
          </p:cNvPr>
          <p:cNvSpPr txBox="1"/>
          <p:nvPr/>
        </p:nvSpPr>
        <p:spPr>
          <a:xfrm>
            <a:off x="4675924" y="4158976"/>
            <a:ext cx="1420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hlinkClick r:id="rId3"/>
              </a:rPr>
              <a:t>SELECT</a:t>
            </a:r>
            <a:r>
              <a:rPr lang="es-MX"/>
              <a:t> * FROM `vista_7`</a:t>
            </a:r>
            <a:endParaRPr lang="es-MX" dirty="0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875B6B2-0049-420D-AF46-7EF1B59002AF}"/>
              </a:ext>
            </a:extLst>
          </p:cNvPr>
          <p:cNvSpPr/>
          <p:nvPr/>
        </p:nvSpPr>
        <p:spPr>
          <a:xfrm>
            <a:off x="4056650" y="418067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EC180D3-BFDD-4B96-A235-293181723570}"/>
              </a:ext>
            </a:extLst>
          </p:cNvPr>
          <p:cNvSpPr/>
          <p:nvPr/>
        </p:nvSpPr>
        <p:spPr>
          <a:xfrm>
            <a:off x="5531810" y="418067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Botón de acción: ir a inicio 1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EAEABC7-B702-4D74-81DD-2A0AB50F3863}"/>
              </a:ext>
            </a:extLst>
          </p:cNvPr>
          <p:cNvSpPr/>
          <p:nvPr/>
        </p:nvSpPr>
        <p:spPr>
          <a:xfrm>
            <a:off x="4794698" y="418067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675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1F48E6-82D3-4EB8-851B-02AD356E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8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95B7B5F-2D48-4491-A56F-97A5A6EFB05C}"/>
              </a:ext>
            </a:extLst>
          </p:cNvPr>
          <p:cNvSpPr txBox="1">
            <a:spLocks/>
          </p:cNvSpPr>
          <p:nvPr/>
        </p:nvSpPr>
        <p:spPr>
          <a:xfrm>
            <a:off x="361344" y="1031152"/>
            <a:ext cx="11090427" cy="1259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8) Crear vista que devuelva la siguiente consulta matricula del alumno, nombre del alumno, email del alumno, tutor del alumno, donde la condición de búsqueda contengan la letra A en cualquier parte del campo</a:t>
            </a:r>
          </a:p>
          <a:p>
            <a:endParaRPr lang="es-MX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D6B3A1C-871F-402F-B350-1575D6AA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3068"/>
            <a:ext cx="6096000" cy="3429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C03514-267B-472A-986F-09395129D81B}"/>
              </a:ext>
            </a:extLst>
          </p:cNvPr>
          <p:cNvSpPr txBox="1"/>
          <p:nvPr/>
        </p:nvSpPr>
        <p:spPr>
          <a:xfrm>
            <a:off x="740229" y="2211258"/>
            <a:ext cx="4788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3"/>
              </a:rPr>
              <a:t>CREATE</a:t>
            </a:r>
            <a:r>
              <a:rPr lang="es-MX" dirty="0"/>
              <a:t> </a:t>
            </a:r>
            <a:r>
              <a:rPr lang="es-MX" dirty="0">
                <a:hlinkClick r:id="rId3"/>
              </a:rPr>
              <a:t>VIEW</a:t>
            </a:r>
            <a:r>
              <a:rPr lang="es-MX" dirty="0"/>
              <a:t> </a:t>
            </a:r>
            <a:r>
              <a:rPr lang="es-MX" dirty="0" err="1"/>
              <a:t>vista_8</a:t>
            </a:r>
            <a:r>
              <a:rPr lang="es-MX" dirty="0"/>
              <a:t> AS </a:t>
            </a:r>
            <a:r>
              <a:rPr lang="es-MX" dirty="0" err="1">
                <a:hlinkClick r:id="rId4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id_Matricula</a:t>
            </a:r>
            <a:r>
              <a:rPr lang="es-MX" dirty="0"/>
              <a:t>, Nombre, </a:t>
            </a:r>
            <a:r>
              <a:rPr lang="es-MX" dirty="0" err="1"/>
              <a:t>direccion</a:t>
            </a:r>
            <a:r>
              <a:rPr lang="es-MX" dirty="0"/>
              <a:t>, email, tutor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tblalumno</a:t>
            </a:r>
            <a:r>
              <a:rPr lang="es-MX" dirty="0"/>
              <a:t> </a:t>
            </a:r>
            <a:r>
              <a:rPr lang="es-MX" dirty="0" err="1"/>
              <a:t>WHERE</a:t>
            </a:r>
            <a:r>
              <a:rPr lang="es-MX" dirty="0"/>
              <a:t> Nombre </a:t>
            </a:r>
            <a:r>
              <a:rPr lang="es-MX" dirty="0" err="1">
                <a:hlinkClick r:id="rId5"/>
              </a:rPr>
              <a:t>LIKE</a:t>
            </a:r>
            <a:r>
              <a:rPr lang="es-MX" dirty="0"/>
              <a:t> '%A%'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ADB3D0-0858-4D0C-8A9B-24453BB83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61FE4F5-58B2-4A43-B798-0B1B7E8407DF}"/>
              </a:ext>
            </a:extLst>
          </p:cNvPr>
          <p:cNvCxnSpPr>
            <a:cxnSpLocks/>
          </p:cNvCxnSpPr>
          <p:nvPr/>
        </p:nvCxnSpPr>
        <p:spPr>
          <a:xfrm>
            <a:off x="5382705" y="2724346"/>
            <a:ext cx="593889" cy="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6B479A-D64A-4A37-8D1B-2ADFE6B714C9}"/>
              </a:ext>
            </a:extLst>
          </p:cNvPr>
          <p:cNvSpPr txBox="1"/>
          <p:nvPr/>
        </p:nvSpPr>
        <p:spPr>
          <a:xfrm>
            <a:off x="7466029" y="5755791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4"/>
              </a:rPr>
              <a:t>SELECT</a:t>
            </a:r>
            <a:r>
              <a:rPr lang="es-MX" dirty="0"/>
              <a:t> * </a:t>
            </a:r>
            <a:r>
              <a:rPr lang="es-MX" dirty="0" err="1"/>
              <a:t>FROM</a:t>
            </a:r>
            <a:r>
              <a:rPr lang="es-MX" dirty="0"/>
              <a:t> `</a:t>
            </a:r>
            <a:r>
              <a:rPr lang="es-MX" dirty="0" err="1"/>
              <a:t>vista_8</a:t>
            </a:r>
            <a:r>
              <a:rPr lang="es-MX" dirty="0"/>
              <a:t>`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3DA603B-D14C-4BA1-A8DF-04E167D9C06C}"/>
              </a:ext>
            </a:extLst>
          </p:cNvPr>
          <p:cNvCxnSpPr>
            <a:cxnSpLocks/>
          </p:cNvCxnSpPr>
          <p:nvPr/>
        </p:nvCxnSpPr>
        <p:spPr>
          <a:xfrm flipH="1">
            <a:off x="6749591" y="5940457"/>
            <a:ext cx="593889" cy="0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Botón de acción: ir hacia atrás o anterior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72F2FB4-A102-4769-8B13-1C00A503359A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Botón de acción: ir hacia delante o siguient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0BFB055-9B4B-4558-AFDC-2191C1321371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Botón de acción: ir a inicio 1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5AD88DD9-05D8-4E25-A889-900F3C636E03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82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1F48E6-82D3-4EB8-851B-02AD356E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9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95B7B5F-2D48-4491-A56F-97A5A6EFB05C}"/>
              </a:ext>
            </a:extLst>
          </p:cNvPr>
          <p:cNvSpPr txBox="1">
            <a:spLocks/>
          </p:cNvSpPr>
          <p:nvPr/>
        </p:nvSpPr>
        <p:spPr>
          <a:xfrm>
            <a:off x="361344" y="1031152"/>
            <a:ext cx="10994633" cy="88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9) Consulta que devuelva matricula del alumno, nombre del alumno, materia y carrera que cursa.</a:t>
            </a:r>
          </a:p>
          <a:p>
            <a:endParaRPr lang="es-MX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F4AAE13-F4A6-4ACC-8953-77D0B57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22" y="1668544"/>
            <a:ext cx="8421278" cy="473696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798644E-3228-4539-8063-05E3BF6E7C3C}"/>
              </a:ext>
            </a:extLst>
          </p:cNvPr>
          <p:cNvSpPr txBox="1"/>
          <p:nvPr/>
        </p:nvSpPr>
        <p:spPr>
          <a:xfrm>
            <a:off x="518475" y="1927558"/>
            <a:ext cx="27149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3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A.id_Matricula</a:t>
            </a:r>
            <a:r>
              <a:rPr lang="es-MX" dirty="0"/>
              <a:t>, </a:t>
            </a:r>
            <a:r>
              <a:rPr lang="es-MX" dirty="0" err="1"/>
              <a:t>A.Nombre</a:t>
            </a:r>
            <a:r>
              <a:rPr lang="es-MX" dirty="0"/>
              <a:t>, </a:t>
            </a:r>
            <a:r>
              <a:rPr lang="es-MX" dirty="0" err="1"/>
              <a:t>M.Nombre</a:t>
            </a:r>
            <a:r>
              <a:rPr lang="es-MX" dirty="0"/>
              <a:t>, </a:t>
            </a:r>
            <a:r>
              <a:rPr lang="es-MX" dirty="0" err="1"/>
              <a:t>CA.Nombre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tblalumno</a:t>
            </a:r>
            <a:r>
              <a:rPr lang="es-MX" dirty="0"/>
              <a:t> A, </a:t>
            </a:r>
            <a:r>
              <a:rPr lang="es-MX" dirty="0" err="1"/>
              <a:t>tblcalificacion</a:t>
            </a:r>
            <a:r>
              <a:rPr lang="es-MX" dirty="0"/>
              <a:t> C, </a:t>
            </a:r>
            <a:r>
              <a:rPr lang="es-MX" dirty="0" err="1"/>
              <a:t>tblmateria</a:t>
            </a:r>
            <a:r>
              <a:rPr lang="es-MX" dirty="0"/>
              <a:t> M, </a:t>
            </a:r>
            <a:r>
              <a:rPr lang="es-MX" dirty="0" err="1"/>
              <a:t>tblcarrera</a:t>
            </a:r>
            <a:r>
              <a:rPr lang="es-MX" dirty="0"/>
              <a:t> CA, </a:t>
            </a:r>
            <a:r>
              <a:rPr lang="es-MX" dirty="0" err="1"/>
              <a:t>tblcarreramateria</a:t>
            </a:r>
            <a:r>
              <a:rPr lang="es-MX" dirty="0"/>
              <a:t> CM </a:t>
            </a:r>
            <a:r>
              <a:rPr lang="es-MX" dirty="0" err="1"/>
              <a:t>WHERE</a:t>
            </a:r>
            <a:r>
              <a:rPr lang="es-MX" dirty="0"/>
              <a:t> </a:t>
            </a:r>
            <a:r>
              <a:rPr lang="es-MX" dirty="0" err="1"/>
              <a:t>C.id_Matricula</a:t>
            </a:r>
            <a:r>
              <a:rPr lang="es-MX" dirty="0"/>
              <a:t> = </a:t>
            </a:r>
            <a:r>
              <a:rPr lang="es-MX" dirty="0" err="1"/>
              <a:t>A.id_Matricula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C.id_Matricula</a:t>
            </a:r>
            <a:r>
              <a:rPr lang="es-MX" dirty="0"/>
              <a:t> = </a:t>
            </a:r>
            <a:r>
              <a:rPr lang="es-MX" dirty="0" err="1"/>
              <a:t>A.id_Matricula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C.id_Matricula</a:t>
            </a:r>
            <a:r>
              <a:rPr lang="es-MX" dirty="0"/>
              <a:t> = </a:t>
            </a:r>
            <a:r>
              <a:rPr lang="es-MX" dirty="0" err="1"/>
              <a:t>M.id_Materia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CM.id_Carrera</a:t>
            </a:r>
            <a:r>
              <a:rPr lang="es-MX" dirty="0"/>
              <a:t> = </a:t>
            </a:r>
            <a:r>
              <a:rPr lang="es-MX" dirty="0" err="1"/>
              <a:t>CA.id_Carrera</a:t>
            </a:r>
            <a:endParaRPr lang="es-MX" dirty="0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D1E057C-C672-4543-BA9F-E8ABF88C2D2A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CA6DAFA-AF96-45B9-971E-E8D08B0626FE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a inicio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6F90738-B8FC-4333-84BF-7E26E1249BC6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23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1F48E6-82D3-4EB8-851B-02AD356E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10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95B7B5F-2D48-4491-A56F-97A5A6EFB05C}"/>
              </a:ext>
            </a:extLst>
          </p:cNvPr>
          <p:cNvSpPr txBox="1">
            <a:spLocks/>
          </p:cNvSpPr>
          <p:nvPr/>
        </p:nvSpPr>
        <p:spPr>
          <a:xfrm>
            <a:off x="361345" y="1153072"/>
            <a:ext cx="11151387" cy="88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10) Consulta que devuelva los alumnos que no tienen asignado calificaciones.</a:t>
            </a:r>
          </a:p>
          <a:p>
            <a:endParaRPr lang="es-MX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9F378EE-6257-4887-A1E2-4B9932B4E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62" y="1891862"/>
            <a:ext cx="8293266" cy="466496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104A2EF-6152-4DE2-96C8-50E76E30361C}"/>
              </a:ext>
            </a:extLst>
          </p:cNvPr>
          <p:cNvSpPr txBox="1"/>
          <p:nvPr/>
        </p:nvSpPr>
        <p:spPr>
          <a:xfrm>
            <a:off x="819806" y="2565607"/>
            <a:ext cx="21756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3"/>
              </a:rPr>
              <a:t>SELECT</a:t>
            </a:r>
            <a:r>
              <a:rPr lang="es-MX" dirty="0"/>
              <a:t> </a:t>
            </a:r>
            <a:r>
              <a:rPr lang="es-MX" dirty="0" err="1"/>
              <a:t>A.Nombre</a:t>
            </a:r>
            <a:r>
              <a:rPr lang="es-MX" dirty="0"/>
              <a:t>, </a:t>
            </a:r>
            <a:r>
              <a:rPr lang="es-MX" dirty="0" err="1"/>
              <a:t>tblcalificacion.cal1</a:t>
            </a:r>
            <a:r>
              <a:rPr lang="es-MX" dirty="0"/>
              <a:t>, </a:t>
            </a:r>
            <a:r>
              <a:rPr lang="es-MX" dirty="0" err="1"/>
              <a:t>tblcalificacion.cal2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tblalumno</a:t>
            </a:r>
            <a:r>
              <a:rPr lang="es-MX" dirty="0"/>
              <a:t> A, </a:t>
            </a:r>
            <a:r>
              <a:rPr lang="es-MX" dirty="0" err="1"/>
              <a:t>tblcalificacion</a:t>
            </a:r>
            <a:r>
              <a:rPr lang="es-MX" dirty="0"/>
              <a:t> </a:t>
            </a:r>
            <a:r>
              <a:rPr lang="es-MX" dirty="0" err="1"/>
              <a:t>WHERE</a:t>
            </a:r>
            <a:r>
              <a:rPr lang="es-MX" dirty="0"/>
              <a:t> </a:t>
            </a:r>
            <a:r>
              <a:rPr lang="es-MX" dirty="0" err="1"/>
              <a:t>tblcalificacion.id_Matricula</a:t>
            </a:r>
            <a:r>
              <a:rPr lang="es-MX" dirty="0"/>
              <a:t>=</a:t>
            </a:r>
            <a:r>
              <a:rPr lang="es-MX" dirty="0" err="1"/>
              <a:t>tblcalificacion.cal1</a:t>
            </a:r>
            <a:r>
              <a:rPr lang="es-MX" dirty="0"/>
              <a:t>=0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tblcalificacion.cal2</a:t>
            </a:r>
            <a:r>
              <a:rPr lang="es-MX" dirty="0"/>
              <a:t>=0</a:t>
            </a:r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BDC5B0A-4141-4BAB-8E9A-D1FEEBC49482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ED7FB60-AB8B-4BD2-8C2B-95CD667ED67C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a inicio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A6FA77A-E284-4726-9B14-134040515E45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550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1F48E6-82D3-4EB8-851B-02AD356E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5" y="301176"/>
            <a:ext cx="9905998" cy="729976"/>
          </a:xfrm>
        </p:spPr>
        <p:txBody>
          <a:bodyPr/>
          <a:lstStyle/>
          <a:p>
            <a:r>
              <a:rPr lang="es-MX" dirty="0"/>
              <a:t>Ejercicio 11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95B7B5F-2D48-4491-A56F-97A5A6EFB05C}"/>
              </a:ext>
            </a:extLst>
          </p:cNvPr>
          <p:cNvSpPr txBox="1">
            <a:spLocks/>
          </p:cNvSpPr>
          <p:nvPr/>
        </p:nvSpPr>
        <p:spPr>
          <a:xfrm>
            <a:off x="361344" y="1031152"/>
            <a:ext cx="11299433" cy="88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/>
              <a:t>11) Consulta que permita visualizar, todos los campos de la tabla materia, y todos los campos de la tabla catedráticos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2F86E33-1455-405A-BB1F-7E4D173D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260" y="2084438"/>
            <a:ext cx="7699751" cy="433111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030330B-1D58-4DAD-9262-DCCE12DF2653}"/>
              </a:ext>
            </a:extLst>
          </p:cNvPr>
          <p:cNvSpPr txBox="1"/>
          <p:nvPr/>
        </p:nvSpPr>
        <p:spPr>
          <a:xfrm>
            <a:off x="275302" y="2497393"/>
            <a:ext cx="40017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hlinkClick r:id="rId3"/>
              </a:rPr>
              <a:t>SELECT</a:t>
            </a:r>
            <a:r>
              <a:rPr lang="es-MX" dirty="0"/>
              <a:t> tblmateria.id_Materia,tblmateria.Nombre,tblmateria.Creditos,tblcatedratico.id_Catedratico, </a:t>
            </a:r>
            <a:r>
              <a:rPr lang="es-MX" dirty="0" err="1"/>
              <a:t>tblcatedratico.Nombre</a:t>
            </a:r>
            <a:r>
              <a:rPr lang="es-MX" dirty="0"/>
              <a:t>, </a:t>
            </a:r>
            <a:r>
              <a:rPr lang="es-MX" dirty="0" err="1"/>
              <a:t>tblcatedratico.Direccion</a:t>
            </a:r>
            <a:r>
              <a:rPr lang="es-MX" dirty="0"/>
              <a:t>, </a:t>
            </a:r>
            <a:r>
              <a:rPr lang="es-MX" dirty="0" err="1"/>
              <a:t>tblcatedratico.Email,tblcatedratico.NivelEstudio</a:t>
            </a:r>
            <a:r>
              <a:rPr lang="es-MX" dirty="0"/>
              <a:t> </a:t>
            </a:r>
            <a:r>
              <a:rPr lang="es-MX" dirty="0" err="1"/>
              <a:t>FROM</a:t>
            </a:r>
            <a:r>
              <a:rPr lang="es-MX" dirty="0"/>
              <a:t> </a:t>
            </a:r>
            <a:r>
              <a:rPr lang="es-MX" dirty="0" err="1"/>
              <a:t>tblcalificacion</a:t>
            </a:r>
            <a:r>
              <a:rPr lang="es-MX" dirty="0"/>
              <a:t>, </a:t>
            </a:r>
            <a:r>
              <a:rPr lang="es-MX" dirty="0" err="1"/>
              <a:t>tblcatedratico</a:t>
            </a:r>
            <a:r>
              <a:rPr lang="es-MX" dirty="0"/>
              <a:t>, </a:t>
            </a:r>
            <a:r>
              <a:rPr lang="es-MX" dirty="0" err="1"/>
              <a:t>tblmateria</a:t>
            </a:r>
            <a:r>
              <a:rPr lang="es-MX" dirty="0"/>
              <a:t> </a:t>
            </a:r>
            <a:r>
              <a:rPr lang="es-MX" dirty="0" err="1"/>
              <a:t>WHERE</a:t>
            </a:r>
            <a:r>
              <a:rPr lang="es-MX" dirty="0"/>
              <a:t> </a:t>
            </a:r>
            <a:r>
              <a:rPr lang="es-MX" dirty="0" err="1"/>
              <a:t>tblcalificacion.id_Materia</a:t>
            </a:r>
            <a:r>
              <a:rPr lang="es-MX" dirty="0"/>
              <a:t>=</a:t>
            </a:r>
            <a:r>
              <a:rPr lang="es-MX" dirty="0" err="1"/>
              <a:t>tblmateria.id_Materia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tblcalificacion.id_Materia</a:t>
            </a:r>
            <a:r>
              <a:rPr lang="es-MX" dirty="0"/>
              <a:t>=</a:t>
            </a:r>
            <a:r>
              <a:rPr lang="es-MX" dirty="0" err="1"/>
              <a:t>tblmateria.id_Materia</a:t>
            </a:r>
            <a:r>
              <a:rPr lang="es-MX" dirty="0"/>
              <a:t> </a:t>
            </a:r>
            <a:r>
              <a:rPr lang="es-MX" dirty="0">
                <a:hlinkClick r:id="rId4"/>
              </a:rPr>
              <a:t>AND</a:t>
            </a:r>
            <a:r>
              <a:rPr lang="es-MX" dirty="0"/>
              <a:t> </a:t>
            </a:r>
            <a:r>
              <a:rPr lang="es-MX" dirty="0" err="1"/>
              <a:t>tblcalificacion.id_Catedratico</a:t>
            </a:r>
            <a:r>
              <a:rPr lang="es-MX" dirty="0"/>
              <a:t> = </a:t>
            </a:r>
            <a:r>
              <a:rPr lang="es-MX" dirty="0" err="1"/>
              <a:t>tblcatedratico.id_Catedratico</a:t>
            </a:r>
            <a:endParaRPr lang="es-MX" dirty="0"/>
          </a:p>
        </p:txBody>
      </p:sp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6D185C4-3F21-40A7-8FB6-49681757AE9C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C86EA77-1EB7-42CA-B155-9BB9192B0BE4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a inicio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490E08A-F6A5-4DA0-BC28-68C3C902A8EE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450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69EF3-84F0-4CC8-9ACB-DF2497631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" y="1558290"/>
            <a:ext cx="10988039" cy="3741420"/>
          </a:xfrm>
        </p:spPr>
        <p:txBody>
          <a:bodyPr>
            <a:normAutofit/>
          </a:bodyPr>
          <a:lstStyle/>
          <a:p>
            <a:pPr algn="ctr"/>
            <a:r>
              <a:rPr lang="es-MX" sz="6000" dirty="0"/>
              <a:t>Creación de base de datos</a:t>
            </a:r>
          </a:p>
        </p:txBody>
      </p:sp>
      <p:sp>
        <p:nvSpPr>
          <p:cNvPr id="3" name="Botón de acción: ir hacia atrás o anterior 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26478D2-96FB-45E4-B49B-194C94232FD8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Botón de acción: ir hacia delante o siguiente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5BF2B40-5FE3-4CB0-9A82-AA8403F5825D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Botón de acción: ir a inicio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FD10D57-E8D0-4764-833C-000F0BBF8F59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39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CAE07-7285-4E18-B854-F18D0920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Extras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21C894-D9FB-473E-9FA6-F566B0A1F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266329"/>
            <a:ext cx="6281873" cy="2370339"/>
          </a:xfrm>
        </p:spPr>
        <p:txBody>
          <a:bodyPr/>
          <a:lstStyle/>
          <a:p>
            <a:r>
              <a:rPr lang="es-MX" dirty="0"/>
              <a:t>En el primer problema menciona que debe ordenar algunos campos y el campo teléfono no estaba por consiguiente:</a:t>
            </a:r>
          </a:p>
          <a:p>
            <a:r>
              <a:rPr lang="en-US" dirty="0">
                <a:effectLst/>
                <a:hlinkClick r:id="rId2"/>
              </a:rPr>
              <a:t>ALTER</a:t>
            </a:r>
            <a:r>
              <a:rPr lang="en-US" dirty="0">
                <a:effectLst/>
              </a:rPr>
              <a:t> </a:t>
            </a:r>
            <a:r>
              <a:rPr lang="en-US" dirty="0">
                <a:effectLst/>
                <a:hlinkClick r:id="rId2"/>
              </a:rPr>
              <a:t>TABLE</a:t>
            </a:r>
            <a:r>
              <a:rPr lang="en-US" dirty="0">
                <a:effectLst/>
              </a:rPr>
              <a:t> `</a:t>
            </a:r>
            <a:r>
              <a:rPr lang="en-US" dirty="0" err="1">
                <a:effectLst/>
              </a:rPr>
              <a:t>tblcatedratico</a:t>
            </a:r>
            <a:r>
              <a:rPr lang="en-US" dirty="0">
                <a:effectLst/>
              </a:rPr>
              <a:t>` ADD `</a:t>
            </a:r>
            <a:r>
              <a:rPr lang="en-US" dirty="0" err="1">
                <a:effectLst/>
              </a:rPr>
              <a:t>Telefono</a:t>
            </a:r>
            <a:r>
              <a:rPr lang="en-US" dirty="0">
                <a:effectLst/>
              </a:rPr>
              <a:t>` </a:t>
            </a:r>
            <a:r>
              <a:rPr lang="en-US" dirty="0">
                <a:effectLst/>
                <a:hlinkClick r:id="rId3"/>
              </a:rPr>
              <a:t>INT</a:t>
            </a:r>
            <a:r>
              <a:rPr lang="en-US" dirty="0">
                <a:effectLst/>
              </a:rPr>
              <a:t>(10) </a:t>
            </a:r>
            <a:r>
              <a:rPr lang="en-US" dirty="0">
                <a:effectLst/>
                <a:hlinkClick r:id="rId4"/>
              </a:rPr>
              <a:t>NOT</a:t>
            </a:r>
            <a:r>
              <a:rPr lang="en-US" dirty="0">
                <a:effectLst/>
              </a:rPr>
              <a:t> NULL AFTER `Email`;</a:t>
            </a:r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37C45C-21A8-4BDB-A794-AFFE1ABC7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383" y="2388983"/>
            <a:ext cx="7039999" cy="3960000"/>
          </a:xfrm>
          <a:prstGeom prst="rect">
            <a:avLst/>
          </a:prstGeom>
        </p:spPr>
      </p:pic>
      <p:sp>
        <p:nvSpPr>
          <p:cNvPr id="5" name="Botón de acción: ir hacia atrás o anterior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56AB8EC-F9BE-40C1-A477-A9AFFB2F60CC}"/>
              </a:ext>
            </a:extLst>
          </p:cNvPr>
          <p:cNvSpPr/>
          <p:nvPr/>
        </p:nvSpPr>
        <p:spPr>
          <a:xfrm>
            <a:off x="412618" y="604680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Botón de acción: ir hacia delante o siguient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0F2D904-FBBA-4863-A7A1-1513721DAC8F}"/>
              </a:ext>
            </a:extLst>
          </p:cNvPr>
          <p:cNvSpPr/>
          <p:nvPr/>
        </p:nvSpPr>
        <p:spPr>
          <a:xfrm>
            <a:off x="1887778" y="604680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Botón de acción: ir a inicio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22B3A02-4182-4B69-AD8A-183304487639}"/>
              </a:ext>
            </a:extLst>
          </p:cNvPr>
          <p:cNvSpPr/>
          <p:nvPr/>
        </p:nvSpPr>
        <p:spPr>
          <a:xfrm>
            <a:off x="1150666" y="604680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314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8DE13-5FA6-4113-84E4-D2CFCD1C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3AE999-36CA-43E9-A96E-D8FB2AAB1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BB98EC-673A-4EB6-851F-DC4284A5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Botón de acción: ir hacia atrás o anterior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BC96E27-54FB-471F-9692-DE723E1BB431}"/>
              </a:ext>
            </a:extLst>
          </p:cNvPr>
          <p:cNvSpPr/>
          <p:nvPr/>
        </p:nvSpPr>
        <p:spPr>
          <a:xfrm>
            <a:off x="10107763" y="579120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Botón de acción: ir hacia delante o siguient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AFB4C7A-993B-4285-A701-C9718A8B1155}"/>
              </a:ext>
            </a:extLst>
          </p:cNvPr>
          <p:cNvSpPr/>
          <p:nvPr/>
        </p:nvSpPr>
        <p:spPr>
          <a:xfrm>
            <a:off x="11582923" y="579120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Botón de acción: ir a inicio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1C76E8B-5F2C-4796-A6A5-3E7DEDA7881B}"/>
              </a:ext>
            </a:extLst>
          </p:cNvPr>
          <p:cNvSpPr/>
          <p:nvPr/>
        </p:nvSpPr>
        <p:spPr>
          <a:xfrm>
            <a:off x="10845811" y="579120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401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0521E47-36F8-4A97-AEE1-485210B09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733" y="1322770"/>
            <a:ext cx="7679999" cy="432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C5F93A-27D0-4CF6-9CF4-66F1F511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54" y="1703186"/>
            <a:ext cx="3498979" cy="606339"/>
          </a:xfrm>
        </p:spPr>
        <p:txBody>
          <a:bodyPr>
            <a:normAutofit/>
          </a:bodyPr>
          <a:lstStyle/>
          <a:p>
            <a:r>
              <a:rPr lang="es-MX" cap="none" dirty="0"/>
              <a:t>Tabla </a:t>
            </a:r>
            <a:r>
              <a:rPr lang="es-MX" cap="none" dirty="0" err="1"/>
              <a:t>tblalumno</a:t>
            </a:r>
            <a:r>
              <a:rPr lang="es-MX" cap="none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CD4519-A1AD-4192-BEC2-FC1D622B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94" y="2379633"/>
            <a:ext cx="3793439" cy="2185568"/>
          </a:xfrm>
        </p:spPr>
        <p:txBody>
          <a:bodyPr>
            <a:normAutofit fontScale="92500" lnSpcReduction="20000"/>
          </a:bodyPr>
          <a:lstStyle/>
          <a:p>
            <a:r>
              <a:rPr lang="es-MX" dirty="0" err="1">
                <a:hlinkClick r:id="rId3"/>
              </a:rPr>
              <a:t>CREATE</a:t>
            </a:r>
            <a:r>
              <a:rPr lang="es-MX" dirty="0"/>
              <a:t> </a:t>
            </a:r>
            <a:r>
              <a:rPr lang="es-MX" dirty="0">
                <a:hlinkClick r:id="rId3"/>
              </a:rPr>
              <a:t>TABLE</a:t>
            </a:r>
            <a:r>
              <a:rPr lang="es-MX" dirty="0"/>
              <a:t> `</a:t>
            </a:r>
            <a:r>
              <a:rPr lang="es-MX" dirty="0" err="1"/>
              <a:t>bdtarea</a:t>
            </a:r>
            <a:r>
              <a:rPr lang="es-MX" dirty="0"/>
              <a:t>`.`</a:t>
            </a:r>
            <a:r>
              <a:rPr lang="es-MX" dirty="0" err="1"/>
              <a:t>tblalumno</a:t>
            </a:r>
            <a:r>
              <a:rPr lang="es-MX" dirty="0"/>
              <a:t>` ( `</a:t>
            </a:r>
            <a:r>
              <a:rPr lang="es-MX" dirty="0" err="1"/>
              <a:t>id_Matricula</a:t>
            </a:r>
            <a:r>
              <a:rPr lang="es-MX" dirty="0"/>
              <a:t>` </a:t>
            </a:r>
            <a:r>
              <a:rPr lang="es-MX" dirty="0" err="1">
                <a:hlinkClick r:id="rId4"/>
              </a:rPr>
              <a:t>INT</a:t>
            </a:r>
            <a:r>
              <a:rPr lang="es-MX" dirty="0"/>
              <a:t>(12) </a:t>
            </a:r>
            <a:r>
              <a:rPr lang="es-MX" dirty="0" err="1">
                <a:hlinkClick r:id="rId5"/>
              </a:rPr>
              <a:t>NOT</a:t>
            </a:r>
            <a:r>
              <a:rPr lang="es-MX" dirty="0"/>
              <a:t> </a:t>
            </a:r>
            <a:r>
              <a:rPr lang="es-MX" dirty="0" err="1"/>
              <a:t>NULL</a:t>
            </a:r>
            <a:r>
              <a:rPr lang="es-MX" dirty="0"/>
              <a:t> , `Nombre` </a:t>
            </a:r>
            <a:r>
              <a:rPr lang="es-MX" dirty="0" err="1">
                <a:hlinkClick r:id="rId6"/>
              </a:rPr>
              <a:t>VARCHAR</a:t>
            </a:r>
            <a:r>
              <a:rPr lang="es-MX" dirty="0"/>
              <a:t>(30) </a:t>
            </a:r>
            <a:r>
              <a:rPr lang="es-MX" dirty="0" err="1">
                <a:hlinkClick r:id="rId5"/>
              </a:rPr>
              <a:t>NOT</a:t>
            </a:r>
            <a:r>
              <a:rPr lang="es-MX" dirty="0"/>
              <a:t> </a:t>
            </a:r>
            <a:r>
              <a:rPr lang="es-MX" dirty="0" err="1"/>
              <a:t>NULL</a:t>
            </a:r>
            <a:r>
              <a:rPr lang="es-MX" dirty="0"/>
              <a:t> , `</a:t>
            </a:r>
            <a:r>
              <a:rPr lang="es-MX" dirty="0" err="1"/>
              <a:t>Direccion</a:t>
            </a:r>
            <a:r>
              <a:rPr lang="es-MX" dirty="0"/>
              <a:t>` </a:t>
            </a:r>
            <a:r>
              <a:rPr lang="es-MX" dirty="0" err="1">
                <a:hlinkClick r:id="rId6"/>
              </a:rPr>
              <a:t>VARCHAR</a:t>
            </a:r>
            <a:r>
              <a:rPr lang="es-MX" dirty="0"/>
              <a:t>(40) </a:t>
            </a:r>
            <a:r>
              <a:rPr lang="es-MX" dirty="0" err="1">
                <a:hlinkClick r:id="rId5"/>
              </a:rPr>
              <a:t>NOT</a:t>
            </a:r>
            <a:r>
              <a:rPr lang="es-MX" dirty="0"/>
              <a:t> </a:t>
            </a:r>
            <a:r>
              <a:rPr lang="es-MX" dirty="0" err="1"/>
              <a:t>NULL</a:t>
            </a:r>
            <a:r>
              <a:rPr lang="es-MX" dirty="0"/>
              <a:t> , `</a:t>
            </a:r>
            <a:r>
              <a:rPr lang="es-MX" dirty="0" err="1"/>
              <a:t>Telefono</a:t>
            </a:r>
            <a:r>
              <a:rPr lang="es-MX" dirty="0"/>
              <a:t>` </a:t>
            </a:r>
            <a:r>
              <a:rPr lang="es-MX" dirty="0" err="1">
                <a:hlinkClick r:id="rId4"/>
              </a:rPr>
              <a:t>INT</a:t>
            </a:r>
            <a:r>
              <a:rPr lang="es-MX" dirty="0"/>
              <a:t>(10) </a:t>
            </a:r>
            <a:r>
              <a:rPr lang="es-MX" dirty="0" err="1">
                <a:hlinkClick r:id="rId5"/>
              </a:rPr>
              <a:t>NOT</a:t>
            </a:r>
            <a:r>
              <a:rPr lang="es-MX" dirty="0"/>
              <a:t> </a:t>
            </a:r>
            <a:r>
              <a:rPr lang="es-MX" dirty="0" err="1"/>
              <a:t>NULL</a:t>
            </a:r>
            <a:r>
              <a:rPr lang="es-MX" dirty="0"/>
              <a:t> , `Email` </a:t>
            </a:r>
            <a:r>
              <a:rPr lang="es-MX" dirty="0" err="1">
                <a:hlinkClick r:id="rId6"/>
              </a:rPr>
              <a:t>VARCHAR</a:t>
            </a:r>
            <a:r>
              <a:rPr lang="es-MX" dirty="0"/>
              <a:t>(40) </a:t>
            </a:r>
            <a:r>
              <a:rPr lang="es-MX" dirty="0" err="1">
                <a:hlinkClick r:id="rId5"/>
              </a:rPr>
              <a:t>NOT</a:t>
            </a:r>
            <a:r>
              <a:rPr lang="es-MX" dirty="0"/>
              <a:t> </a:t>
            </a:r>
            <a:r>
              <a:rPr lang="es-MX" dirty="0" err="1"/>
              <a:t>NULL</a:t>
            </a:r>
            <a:r>
              <a:rPr lang="es-MX" dirty="0"/>
              <a:t> , `Tutor` </a:t>
            </a:r>
            <a:r>
              <a:rPr lang="es-MX" dirty="0" err="1">
                <a:hlinkClick r:id="rId6"/>
              </a:rPr>
              <a:t>VARCHAR</a:t>
            </a:r>
            <a:r>
              <a:rPr lang="es-MX" dirty="0"/>
              <a:t>(30) </a:t>
            </a:r>
            <a:r>
              <a:rPr lang="es-MX" dirty="0" err="1">
                <a:hlinkClick r:id="rId5"/>
              </a:rPr>
              <a:t>NOT</a:t>
            </a:r>
            <a:r>
              <a:rPr lang="es-MX" dirty="0"/>
              <a:t> </a:t>
            </a:r>
            <a:r>
              <a:rPr lang="es-MX" dirty="0" err="1"/>
              <a:t>NULL</a:t>
            </a:r>
            <a:r>
              <a:rPr lang="es-MX" dirty="0"/>
              <a:t> )</a:t>
            </a:r>
          </a:p>
        </p:txBody>
      </p:sp>
      <p:sp>
        <p:nvSpPr>
          <p:cNvPr id="5" name="Botón de acción: ir hacia atrás o anterior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B5FBD4C-2EFA-49D1-A59E-1D27C051C2E4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Botón de acción: ir hacia delante o siguient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7FE5DF9-1A58-4973-BB41-26925544A7A9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Botón de acción: ir a inicio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0F201BE-6DF4-4261-8EB1-6E2B4F29AE75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174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DF7B778-25FA-4101-982A-145DC108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14" y="1444992"/>
            <a:ext cx="3519008" cy="835392"/>
          </a:xfrm>
        </p:spPr>
        <p:txBody>
          <a:bodyPr/>
          <a:lstStyle/>
          <a:p>
            <a:r>
              <a:rPr lang="es-MX" cap="none" dirty="0"/>
              <a:t>Tabla </a:t>
            </a:r>
            <a:r>
              <a:rPr lang="es-MX" cap="none" dirty="0" err="1"/>
              <a:t>tblmateria</a:t>
            </a:r>
            <a:endParaRPr lang="es-MX" cap="non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CD4519-A1AD-4192-BEC2-FC1D622B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29" y="2331737"/>
            <a:ext cx="3519008" cy="219452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hlinkClick r:id="rId2"/>
              </a:rPr>
              <a:t>CREATE</a:t>
            </a:r>
            <a:r>
              <a:rPr lang="en-US" dirty="0">
                <a:effectLst/>
              </a:rPr>
              <a:t> </a:t>
            </a:r>
            <a:r>
              <a:rPr lang="en-US" dirty="0">
                <a:effectLst/>
                <a:hlinkClick r:id="rId2"/>
              </a:rPr>
              <a:t>TABLE</a:t>
            </a:r>
            <a:r>
              <a:rPr lang="en-US" dirty="0">
                <a:effectLst/>
              </a:rPr>
              <a:t> `</a:t>
            </a:r>
            <a:r>
              <a:rPr lang="en-US" dirty="0" err="1">
                <a:effectLst/>
              </a:rPr>
              <a:t>bdtarea</a:t>
            </a:r>
            <a:r>
              <a:rPr lang="en-US" dirty="0">
                <a:effectLst/>
              </a:rPr>
              <a:t>`.`</a:t>
            </a:r>
            <a:r>
              <a:rPr lang="en-US" dirty="0" err="1">
                <a:effectLst/>
              </a:rPr>
              <a:t>tblmateria</a:t>
            </a:r>
            <a:r>
              <a:rPr lang="en-US" dirty="0">
                <a:effectLst/>
              </a:rPr>
              <a:t>` ( `</a:t>
            </a:r>
            <a:r>
              <a:rPr lang="en-US" dirty="0" err="1">
                <a:effectLst/>
              </a:rPr>
              <a:t>id_Materia</a:t>
            </a:r>
            <a:r>
              <a:rPr lang="en-US" dirty="0">
                <a:effectLst/>
              </a:rPr>
              <a:t>` </a:t>
            </a:r>
            <a:r>
              <a:rPr lang="en-US" dirty="0">
                <a:effectLst/>
                <a:hlinkClick r:id="rId3"/>
              </a:rPr>
              <a:t>INT</a:t>
            </a:r>
            <a:r>
              <a:rPr lang="en-US" dirty="0">
                <a:effectLst/>
              </a:rPr>
              <a:t>(40) </a:t>
            </a:r>
            <a:r>
              <a:rPr lang="en-US" dirty="0">
                <a:effectLst/>
                <a:hlinkClick r:id="rId4"/>
              </a:rPr>
              <a:t>NOT</a:t>
            </a:r>
            <a:r>
              <a:rPr lang="en-US" dirty="0">
                <a:effectLst/>
              </a:rPr>
              <a:t> NULL , `</a:t>
            </a:r>
            <a:r>
              <a:rPr lang="en-US" dirty="0" err="1">
                <a:effectLst/>
              </a:rPr>
              <a:t>Nombre</a:t>
            </a:r>
            <a:r>
              <a:rPr lang="en-US" dirty="0">
                <a:effectLst/>
              </a:rPr>
              <a:t>` </a:t>
            </a:r>
            <a:r>
              <a:rPr lang="en-US" dirty="0">
                <a:effectLst/>
                <a:hlinkClick r:id="rId3"/>
              </a:rPr>
              <a:t>INT</a:t>
            </a:r>
            <a:r>
              <a:rPr lang="en-US" dirty="0">
                <a:effectLst/>
              </a:rPr>
              <a:t>(30) </a:t>
            </a:r>
            <a:r>
              <a:rPr lang="en-US" dirty="0">
                <a:effectLst/>
                <a:hlinkClick r:id="rId4"/>
              </a:rPr>
              <a:t>NOT</a:t>
            </a:r>
            <a:r>
              <a:rPr lang="en-US" dirty="0">
                <a:effectLst/>
              </a:rPr>
              <a:t> NULL , `</a:t>
            </a:r>
            <a:r>
              <a:rPr lang="en-US" dirty="0" err="1">
                <a:effectLst/>
              </a:rPr>
              <a:t>Creditos</a:t>
            </a:r>
            <a:r>
              <a:rPr lang="en-US" dirty="0">
                <a:effectLst/>
              </a:rPr>
              <a:t>` </a:t>
            </a:r>
            <a:r>
              <a:rPr lang="en-US" dirty="0">
                <a:effectLst/>
                <a:hlinkClick r:id="rId3"/>
              </a:rPr>
              <a:t>INT</a:t>
            </a:r>
            <a:r>
              <a:rPr lang="en-US" dirty="0">
                <a:effectLst/>
              </a:rPr>
              <a:t>(10) </a:t>
            </a:r>
            <a:r>
              <a:rPr lang="en-US" dirty="0">
                <a:effectLst/>
                <a:hlinkClick r:id="rId4"/>
              </a:rPr>
              <a:t>NOT</a:t>
            </a:r>
            <a:r>
              <a:rPr lang="en-US" dirty="0">
                <a:effectLst/>
              </a:rPr>
              <a:t> NULL ) </a:t>
            </a: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34C3B3-5A89-46FB-9F0A-D5CBE6D30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925" y="1444992"/>
            <a:ext cx="7680000" cy="4320000"/>
          </a:xfrm>
          <a:prstGeom prst="rect">
            <a:avLst/>
          </a:prstGeom>
        </p:spPr>
      </p:pic>
      <p:sp>
        <p:nvSpPr>
          <p:cNvPr id="5" name="Botón de acción: ir hacia atrás o anterior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01D7AED-FFDF-4419-940B-DA073359B0E9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Botón de acción: ir hacia delante o siguient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7323255-49BE-4F24-984F-EFAB570EF750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Botón de acción: ir a inicio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DF10A40-31A2-4446-90A0-25A9E3779178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255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AE89F-F051-45F2-80DF-43E5A7E7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68" y="1496466"/>
            <a:ext cx="3947532" cy="652346"/>
          </a:xfrm>
        </p:spPr>
        <p:txBody>
          <a:bodyPr>
            <a:normAutofit fontScale="90000"/>
          </a:bodyPr>
          <a:lstStyle/>
          <a:p>
            <a:r>
              <a:rPr lang="es-MX" cap="none" dirty="0"/>
              <a:t>Tabla </a:t>
            </a:r>
            <a:r>
              <a:rPr lang="es-MX" cap="none" dirty="0" err="1"/>
              <a:t>tblcalificacion</a:t>
            </a:r>
            <a:endParaRPr lang="es-MX" cap="non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CD4519-A1AD-4192-BEC2-FC1D622B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7" y="2340621"/>
            <a:ext cx="3456877" cy="313462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hlinkClick r:id="rId2"/>
              </a:rPr>
              <a:t>CREATE</a:t>
            </a:r>
            <a:r>
              <a:rPr lang="en-US" dirty="0">
                <a:effectLst/>
              </a:rPr>
              <a:t> </a:t>
            </a:r>
            <a:r>
              <a:rPr lang="en-US" dirty="0">
                <a:effectLst/>
                <a:hlinkClick r:id="rId2"/>
              </a:rPr>
              <a:t>TABLE</a:t>
            </a:r>
            <a:r>
              <a:rPr lang="en-US" dirty="0">
                <a:effectLst/>
              </a:rPr>
              <a:t> `</a:t>
            </a:r>
            <a:r>
              <a:rPr lang="en-US" dirty="0" err="1">
                <a:effectLst/>
              </a:rPr>
              <a:t>bdtarea</a:t>
            </a:r>
            <a:r>
              <a:rPr lang="en-US" dirty="0">
                <a:effectLst/>
              </a:rPr>
              <a:t>`.`</a:t>
            </a:r>
            <a:r>
              <a:rPr lang="en-US" dirty="0" err="1">
                <a:effectLst/>
              </a:rPr>
              <a:t>tblcalificacion</a:t>
            </a:r>
            <a:r>
              <a:rPr lang="en-US" dirty="0">
                <a:effectLst/>
              </a:rPr>
              <a:t>` ( `</a:t>
            </a:r>
            <a:r>
              <a:rPr lang="en-US" dirty="0" err="1">
                <a:effectLst/>
              </a:rPr>
              <a:t>id_Matricula</a:t>
            </a:r>
            <a:r>
              <a:rPr lang="en-US" dirty="0">
                <a:effectLst/>
              </a:rPr>
              <a:t>` </a:t>
            </a:r>
            <a:r>
              <a:rPr lang="en-US" dirty="0">
                <a:effectLst/>
                <a:hlinkClick r:id="rId3"/>
              </a:rPr>
              <a:t>INT</a:t>
            </a:r>
            <a:r>
              <a:rPr lang="en-US" dirty="0">
                <a:effectLst/>
              </a:rPr>
              <a:t>(12)  </a:t>
            </a:r>
            <a:r>
              <a:rPr lang="en-US" dirty="0">
                <a:effectLst/>
                <a:hlinkClick r:id="rId4"/>
              </a:rPr>
              <a:t>NOT</a:t>
            </a:r>
            <a:r>
              <a:rPr lang="en-US" dirty="0">
                <a:effectLst/>
              </a:rPr>
              <a:t> NULL , `</a:t>
            </a:r>
            <a:r>
              <a:rPr lang="en-US" dirty="0" err="1">
                <a:effectLst/>
              </a:rPr>
              <a:t>id_Catedratico</a:t>
            </a:r>
            <a:r>
              <a:rPr lang="en-US" dirty="0">
                <a:effectLst/>
              </a:rPr>
              <a:t>` </a:t>
            </a:r>
            <a:r>
              <a:rPr lang="en-US" dirty="0">
                <a:effectLst/>
                <a:hlinkClick r:id="rId3"/>
              </a:rPr>
              <a:t>INT</a:t>
            </a:r>
            <a:r>
              <a:rPr lang="en-US" dirty="0">
                <a:effectLst/>
              </a:rPr>
              <a:t>(30)  </a:t>
            </a:r>
            <a:r>
              <a:rPr lang="en-US" dirty="0">
                <a:effectLst/>
                <a:hlinkClick r:id="rId4"/>
              </a:rPr>
              <a:t>NOT</a:t>
            </a:r>
            <a:r>
              <a:rPr lang="en-US" dirty="0">
                <a:effectLst/>
              </a:rPr>
              <a:t> NULL , `</a:t>
            </a:r>
            <a:r>
              <a:rPr lang="en-US" dirty="0" err="1">
                <a:effectLst/>
              </a:rPr>
              <a:t>id_Materia</a:t>
            </a:r>
            <a:r>
              <a:rPr lang="en-US" dirty="0">
                <a:effectLst/>
              </a:rPr>
              <a:t>` </a:t>
            </a:r>
            <a:r>
              <a:rPr lang="en-US" dirty="0">
                <a:effectLst/>
                <a:hlinkClick r:id="rId3"/>
              </a:rPr>
              <a:t>INT</a:t>
            </a:r>
            <a:r>
              <a:rPr lang="en-US" dirty="0">
                <a:effectLst/>
              </a:rPr>
              <a:t>(40) </a:t>
            </a:r>
            <a:r>
              <a:rPr lang="en-US" dirty="0">
                <a:effectLst/>
                <a:hlinkClick r:id="rId4"/>
              </a:rPr>
              <a:t>NOT</a:t>
            </a:r>
            <a:r>
              <a:rPr lang="en-US" dirty="0">
                <a:effectLst/>
              </a:rPr>
              <a:t> NULL , `</a:t>
            </a:r>
            <a:r>
              <a:rPr lang="en-US" dirty="0" err="1">
                <a:effectLst/>
              </a:rPr>
              <a:t>cal1</a:t>
            </a:r>
            <a:r>
              <a:rPr lang="en-US" dirty="0">
                <a:effectLst/>
              </a:rPr>
              <a:t>` </a:t>
            </a:r>
            <a:r>
              <a:rPr lang="en-US" dirty="0">
                <a:effectLst/>
                <a:hlinkClick r:id="rId3"/>
              </a:rPr>
              <a:t>INT</a:t>
            </a:r>
            <a:r>
              <a:rPr lang="en-US" dirty="0">
                <a:effectLst/>
              </a:rPr>
              <a:t> (10) </a:t>
            </a:r>
            <a:r>
              <a:rPr lang="en-US" dirty="0">
                <a:effectLst/>
                <a:hlinkClick r:id="rId4"/>
              </a:rPr>
              <a:t>NOT</a:t>
            </a:r>
            <a:r>
              <a:rPr lang="en-US" dirty="0">
                <a:effectLst/>
              </a:rPr>
              <a:t> NULL , `</a:t>
            </a:r>
            <a:r>
              <a:rPr lang="en-US" dirty="0" err="1">
                <a:effectLst/>
              </a:rPr>
              <a:t>cal2</a:t>
            </a:r>
            <a:r>
              <a:rPr lang="en-US" dirty="0">
                <a:effectLst/>
              </a:rPr>
              <a:t>` </a:t>
            </a:r>
            <a:r>
              <a:rPr lang="en-US" dirty="0">
                <a:effectLst/>
                <a:hlinkClick r:id="rId3"/>
              </a:rPr>
              <a:t>INT</a:t>
            </a:r>
            <a:r>
              <a:rPr lang="en-US" dirty="0">
                <a:effectLst/>
              </a:rPr>
              <a:t>(10)  </a:t>
            </a:r>
            <a:r>
              <a:rPr lang="en-US" dirty="0">
                <a:effectLst/>
                <a:hlinkClick r:id="rId4"/>
              </a:rPr>
              <a:t>NOT</a:t>
            </a:r>
            <a:r>
              <a:rPr lang="en-US" dirty="0">
                <a:effectLst/>
              </a:rPr>
              <a:t> NULL ) 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85797E-8263-45B9-BDD7-BEAD9C019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533" y="1496466"/>
            <a:ext cx="7680000" cy="4320000"/>
          </a:xfrm>
          <a:prstGeom prst="rect">
            <a:avLst/>
          </a:prstGeom>
        </p:spPr>
      </p:pic>
      <p:sp>
        <p:nvSpPr>
          <p:cNvPr id="5" name="Botón de acción: ir hacia atrás o anterior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D1A7AA9-C8EA-4D3D-8531-499745D9491B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Botón de acción: ir hacia delante o siguient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ED5FDAB-AEFF-4BFF-BE6B-B2C086C2DF33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Botón de acción: ir a inicio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B5E4D59-82CC-4410-A7B5-09C55341939F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62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5458F33-E764-4CA8-AC75-CC14012B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42" y="1269000"/>
            <a:ext cx="4025553" cy="1045029"/>
          </a:xfrm>
        </p:spPr>
        <p:txBody>
          <a:bodyPr>
            <a:normAutofit fontScale="90000"/>
          </a:bodyPr>
          <a:lstStyle/>
          <a:p>
            <a:r>
              <a:rPr lang="es-MX" cap="none" dirty="0"/>
              <a:t>Tabla </a:t>
            </a:r>
            <a:r>
              <a:rPr lang="es-MX" cap="none" dirty="0" err="1"/>
              <a:t>tblcarreramateria</a:t>
            </a:r>
            <a:endParaRPr lang="es-MX" cap="non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CD4519-A1AD-4192-BEC2-FC1D622B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42" y="2161724"/>
            <a:ext cx="3450787" cy="2774134"/>
          </a:xfrm>
        </p:spPr>
        <p:txBody>
          <a:bodyPr>
            <a:normAutofit/>
          </a:bodyPr>
          <a:lstStyle/>
          <a:p>
            <a:r>
              <a:rPr lang="es-MX" dirty="0" err="1">
                <a:effectLst/>
                <a:hlinkClick r:id="rId2"/>
              </a:rPr>
              <a:t>CREATE</a:t>
            </a:r>
            <a:r>
              <a:rPr lang="es-MX" dirty="0">
                <a:effectLst/>
              </a:rPr>
              <a:t> </a:t>
            </a:r>
            <a:r>
              <a:rPr lang="es-MX" dirty="0">
                <a:effectLst/>
                <a:hlinkClick r:id="rId2"/>
              </a:rPr>
              <a:t>TABLE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bdtarea</a:t>
            </a:r>
            <a:r>
              <a:rPr lang="es-MX" dirty="0">
                <a:effectLst/>
              </a:rPr>
              <a:t>`.`</a:t>
            </a:r>
            <a:r>
              <a:rPr lang="es-MX" dirty="0" err="1">
                <a:effectLst/>
              </a:rPr>
              <a:t>tblcarreramateria</a:t>
            </a:r>
            <a:r>
              <a:rPr lang="es-MX" dirty="0">
                <a:effectLst/>
              </a:rPr>
              <a:t>` ( `</a:t>
            </a:r>
            <a:r>
              <a:rPr lang="es-MX" dirty="0" err="1">
                <a:effectLst/>
              </a:rPr>
              <a:t>id_Carrera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  <a:hlinkClick r:id="rId3"/>
              </a:rPr>
              <a:t>INT</a:t>
            </a:r>
            <a:r>
              <a:rPr lang="es-MX" dirty="0">
                <a:effectLst/>
              </a:rPr>
              <a:t>(40)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, `</a:t>
            </a:r>
            <a:r>
              <a:rPr lang="es-MX" dirty="0" err="1">
                <a:effectLst/>
              </a:rPr>
              <a:t>id_Materia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  <a:hlinkClick r:id="rId3"/>
              </a:rPr>
              <a:t>INT</a:t>
            </a:r>
            <a:r>
              <a:rPr lang="es-MX" dirty="0">
                <a:effectLst/>
              </a:rPr>
              <a:t>(40)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) </a:t>
            </a: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ADCEC1-0D21-4E4A-BFEB-D0C8E596F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358" y="1269000"/>
            <a:ext cx="7680000" cy="4320000"/>
          </a:xfrm>
          <a:prstGeom prst="rect">
            <a:avLst/>
          </a:prstGeom>
        </p:spPr>
      </p:pic>
      <p:sp>
        <p:nvSpPr>
          <p:cNvPr id="5" name="Botón de acción: ir hacia atrás o anterior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A22109E-72DF-4777-B018-53B2F86C60C8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Botón de acción: ir hacia delante o siguient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AFA10F4-A688-47B4-9759-6FFFB90CF8D7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Botón de acción: ir a inicio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F969266-C378-4532-82F1-1EBD10322F27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164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A8AA4-A1C4-4687-8FF1-E445E085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98" y="1400938"/>
            <a:ext cx="3690601" cy="762157"/>
          </a:xfrm>
        </p:spPr>
        <p:txBody>
          <a:bodyPr>
            <a:normAutofit fontScale="90000"/>
          </a:bodyPr>
          <a:lstStyle/>
          <a:p>
            <a:r>
              <a:rPr lang="es-MX" cap="none" dirty="0"/>
              <a:t>Tabla </a:t>
            </a:r>
            <a:r>
              <a:rPr lang="es-MX" cap="none" dirty="0" err="1"/>
              <a:t>tblcatedratico</a:t>
            </a:r>
            <a:endParaRPr lang="es-MX" cap="none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9455D65-E5C6-4744-81E6-283A9084A378}"/>
              </a:ext>
            </a:extLst>
          </p:cNvPr>
          <p:cNvSpPr txBox="1">
            <a:spLocks/>
          </p:cNvSpPr>
          <p:nvPr/>
        </p:nvSpPr>
        <p:spPr>
          <a:xfrm>
            <a:off x="525454" y="2071499"/>
            <a:ext cx="3829235" cy="271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BFD5D4B4-CC90-4583-AF16-2BF5B5905EEC}"/>
              </a:ext>
            </a:extLst>
          </p:cNvPr>
          <p:cNvSpPr txBox="1">
            <a:spLocks/>
          </p:cNvSpPr>
          <p:nvPr/>
        </p:nvSpPr>
        <p:spPr>
          <a:xfrm>
            <a:off x="356108" y="2696911"/>
            <a:ext cx="3690602" cy="2488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>
                <a:effectLst/>
                <a:hlinkClick r:id="rId2"/>
              </a:rPr>
              <a:t>CREATE</a:t>
            </a:r>
            <a:r>
              <a:rPr lang="es-MX" dirty="0">
                <a:effectLst/>
              </a:rPr>
              <a:t> </a:t>
            </a:r>
            <a:r>
              <a:rPr lang="es-MX" dirty="0">
                <a:effectLst/>
                <a:hlinkClick r:id="rId2"/>
              </a:rPr>
              <a:t>TABLE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bdtarea</a:t>
            </a:r>
            <a:r>
              <a:rPr lang="es-MX" dirty="0">
                <a:effectLst/>
              </a:rPr>
              <a:t>`.`</a:t>
            </a:r>
            <a:r>
              <a:rPr lang="es-MX" dirty="0" err="1">
                <a:effectLst/>
              </a:rPr>
              <a:t>tblcatedratico</a:t>
            </a:r>
            <a:r>
              <a:rPr lang="es-MX" dirty="0">
                <a:effectLst/>
              </a:rPr>
              <a:t>` ( `</a:t>
            </a:r>
            <a:r>
              <a:rPr lang="es-MX" dirty="0" err="1">
                <a:effectLst/>
              </a:rPr>
              <a:t>id_Catedratico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  <a:hlinkClick r:id="rId3"/>
              </a:rPr>
              <a:t>INT</a:t>
            </a:r>
            <a:r>
              <a:rPr lang="es-MX" dirty="0">
                <a:effectLst/>
              </a:rPr>
              <a:t>(30)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, `Nombre` </a:t>
            </a:r>
            <a:r>
              <a:rPr lang="es-MX" dirty="0" err="1">
                <a:effectLst/>
                <a:hlinkClick r:id="rId5"/>
              </a:rPr>
              <a:t>VARCHAR</a:t>
            </a:r>
            <a:r>
              <a:rPr lang="es-MX" dirty="0">
                <a:effectLst/>
              </a:rPr>
              <a:t>(30)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, `</a:t>
            </a:r>
            <a:r>
              <a:rPr lang="es-MX" dirty="0" err="1">
                <a:effectLst/>
              </a:rPr>
              <a:t>Direccion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  <a:hlinkClick r:id="rId5"/>
              </a:rPr>
              <a:t>VARCHAR</a:t>
            </a:r>
            <a:r>
              <a:rPr lang="es-MX" dirty="0">
                <a:effectLst/>
              </a:rPr>
              <a:t>(40)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, `Email` </a:t>
            </a:r>
            <a:r>
              <a:rPr lang="es-MX" dirty="0" err="1">
                <a:effectLst/>
                <a:hlinkClick r:id="rId5"/>
              </a:rPr>
              <a:t>VARCHAR</a:t>
            </a:r>
            <a:r>
              <a:rPr lang="es-MX" dirty="0">
                <a:effectLst/>
              </a:rPr>
              <a:t>(40)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, `</a:t>
            </a:r>
            <a:r>
              <a:rPr lang="es-MX" dirty="0" err="1">
                <a:effectLst/>
              </a:rPr>
              <a:t>NivelEstudio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  <a:hlinkClick r:id="rId3"/>
              </a:rPr>
              <a:t>INT</a:t>
            </a:r>
            <a:r>
              <a:rPr lang="es-MX" dirty="0">
                <a:effectLst/>
              </a:rPr>
              <a:t>(10)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)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54E596-E0C7-4DCA-8011-29B85F255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689" y="1267446"/>
            <a:ext cx="7680000" cy="4320000"/>
          </a:xfrm>
          <a:prstGeom prst="rect">
            <a:avLst/>
          </a:prstGeom>
        </p:spPr>
      </p:pic>
      <p:sp>
        <p:nvSpPr>
          <p:cNvPr id="8" name="Botón de acción: ir hacia atrás o anterior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F266FBF-6D8E-4017-8DC2-F011000E2523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35E9455-9517-440E-8408-222866B7B5B1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Botón de acción: ir a inicio 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C5C2CFE-5257-4DFC-B55A-95676867F3C0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046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BF79A7-2466-49A5-ADC6-74F45E036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1" y="1230964"/>
            <a:ext cx="4075055" cy="1138285"/>
          </a:xfrm>
        </p:spPr>
        <p:txBody>
          <a:bodyPr/>
          <a:lstStyle/>
          <a:p>
            <a:r>
              <a:rPr lang="es-MX" cap="none" dirty="0"/>
              <a:t>Tabla </a:t>
            </a:r>
            <a:r>
              <a:rPr lang="es-MX" cap="none" dirty="0" err="1"/>
              <a:t>Tblcarrera</a:t>
            </a:r>
            <a:endParaRPr lang="es-MX" cap="none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9455D65-E5C6-4744-81E6-283A9084A378}"/>
              </a:ext>
            </a:extLst>
          </p:cNvPr>
          <p:cNvSpPr txBox="1">
            <a:spLocks/>
          </p:cNvSpPr>
          <p:nvPr/>
        </p:nvSpPr>
        <p:spPr>
          <a:xfrm>
            <a:off x="525454" y="2071499"/>
            <a:ext cx="3829235" cy="271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BFD5D4B4-CC90-4583-AF16-2BF5B5905EEC}"/>
              </a:ext>
            </a:extLst>
          </p:cNvPr>
          <p:cNvSpPr txBox="1">
            <a:spLocks/>
          </p:cNvSpPr>
          <p:nvPr/>
        </p:nvSpPr>
        <p:spPr>
          <a:xfrm>
            <a:off x="375390" y="2469809"/>
            <a:ext cx="2372661" cy="1915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err="1">
                <a:effectLst/>
                <a:hlinkClick r:id="rId2"/>
              </a:rPr>
              <a:t>CREATE</a:t>
            </a:r>
            <a:r>
              <a:rPr lang="es-MX" dirty="0">
                <a:effectLst/>
              </a:rPr>
              <a:t> </a:t>
            </a:r>
            <a:r>
              <a:rPr lang="es-MX" dirty="0">
                <a:effectLst/>
                <a:hlinkClick r:id="rId2"/>
              </a:rPr>
              <a:t>TABLE</a:t>
            </a:r>
            <a:r>
              <a:rPr lang="es-MX" dirty="0">
                <a:effectLst/>
              </a:rPr>
              <a:t> `</a:t>
            </a:r>
            <a:r>
              <a:rPr lang="es-MX" dirty="0" err="1">
                <a:effectLst/>
              </a:rPr>
              <a:t>bdtarea</a:t>
            </a:r>
            <a:r>
              <a:rPr lang="es-MX" dirty="0">
                <a:effectLst/>
              </a:rPr>
              <a:t>`.`</a:t>
            </a:r>
            <a:r>
              <a:rPr lang="es-MX" dirty="0" err="1">
                <a:effectLst/>
              </a:rPr>
              <a:t>tblcarrera</a:t>
            </a:r>
            <a:r>
              <a:rPr lang="es-MX" dirty="0">
                <a:effectLst/>
              </a:rPr>
              <a:t>` ( `</a:t>
            </a:r>
            <a:r>
              <a:rPr lang="es-MX" dirty="0" err="1">
                <a:effectLst/>
              </a:rPr>
              <a:t>id_Carrera</a:t>
            </a:r>
            <a:r>
              <a:rPr lang="es-MX" dirty="0">
                <a:effectLst/>
              </a:rPr>
              <a:t>` </a:t>
            </a:r>
            <a:r>
              <a:rPr lang="es-MX" dirty="0" err="1">
                <a:effectLst/>
                <a:hlinkClick r:id="rId3"/>
              </a:rPr>
              <a:t>INT</a:t>
            </a:r>
            <a:r>
              <a:rPr lang="es-MX" dirty="0">
                <a:effectLst/>
              </a:rPr>
              <a:t>(12)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 , `Nombre` </a:t>
            </a:r>
            <a:r>
              <a:rPr lang="es-MX" dirty="0" err="1">
                <a:effectLst/>
                <a:hlinkClick r:id="rId5"/>
              </a:rPr>
              <a:t>VARCHAR</a:t>
            </a:r>
            <a:r>
              <a:rPr lang="es-MX" dirty="0">
                <a:effectLst/>
              </a:rPr>
              <a:t>(10) </a:t>
            </a:r>
            <a:r>
              <a:rPr lang="es-MX" dirty="0" err="1">
                <a:effectLst/>
                <a:hlinkClick r:id="rId4"/>
              </a:rPr>
              <a:t>NOT</a:t>
            </a:r>
            <a:r>
              <a:rPr lang="es-MX" dirty="0">
                <a:effectLst/>
              </a:rPr>
              <a:t> </a:t>
            </a:r>
            <a:r>
              <a:rPr lang="es-MX" dirty="0" err="1">
                <a:effectLst/>
              </a:rPr>
              <a:t>NULL</a:t>
            </a:r>
            <a:r>
              <a:rPr lang="es-MX" dirty="0">
                <a:effectLst/>
              </a:rPr>
              <a:t>) </a:t>
            </a: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042858-646A-4672-AF5D-50A2B4E89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689" y="1158578"/>
            <a:ext cx="7680000" cy="4320000"/>
          </a:xfrm>
          <a:prstGeom prst="rect">
            <a:avLst/>
          </a:prstGeom>
        </p:spPr>
      </p:pic>
      <p:sp>
        <p:nvSpPr>
          <p:cNvPr id="7" name="Botón de acción: ir hacia atrás o anterior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59A38D3-E367-44B3-9D8A-0527065A80E8}"/>
              </a:ext>
            </a:extLst>
          </p:cNvPr>
          <p:cNvSpPr/>
          <p:nvPr/>
        </p:nvSpPr>
        <p:spPr>
          <a:xfrm>
            <a:off x="10134290" y="261850"/>
            <a:ext cx="404137" cy="403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Botón de acción: ir hacia delante o siguiente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F93FF84-F83D-4B4F-9C30-52599404BD11}"/>
              </a:ext>
            </a:extLst>
          </p:cNvPr>
          <p:cNvSpPr/>
          <p:nvPr/>
        </p:nvSpPr>
        <p:spPr>
          <a:xfrm>
            <a:off x="11609450" y="261850"/>
            <a:ext cx="403200" cy="40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de acción: ir a inicio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8B113E5-AC23-4F5C-9636-B5FA4AF98E9B}"/>
              </a:ext>
            </a:extLst>
          </p:cNvPr>
          <p:cNvSpPr/>
          <p:nvPr/>
        </p:nvSpPr>
        <p:spPr>
          <a:xfrm>
            <a:off x="10872338" y="261850"/>
            <a:ext cx="403200" cy="4032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940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1592</TotalTime>
  <Words>2025</Words>
  <Application>Microsoft Office PowerPoint</Application>
  <PresentationFormat>Panorámica</PresentationFormat>
  <Paragraphs>121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4" baseType="lpstr">
      <vt:lpstr>Arial</vt:lpstr>
      <vt:lpstr>Century Gothic</vt:lpstr>
      <vt:lpstr>Malla</vt:lpstr>
      <vt:lpstr>Actividad Segundo Parcial</vt:lpstr>
      <vt:lpstr>Indice</vt:lpstr>
      <vt:lpstr>Creación de base de datos</vt:lpstr>
      <vt:lpstr>Tabla tblalumno </vt:lpstr>
      <vt:lpstr>Tabla tblmateria</vt:lpstr>
      <vt:lpstr>Tabla tblcalificacion</vt:lpstr>
      <vt:lpstr>Tabla tblcarreramateria</vt:lpstr>
      <vt:lpstr>Tabla tblcatedratico</vt:lpstr>
      <vt:lpstr>Tabla Tblcarrera</vt:lpstr>
      <vt:lpstr>Tabla tblmodalidadcarrera</vt:lpstr>
      <vt:lpstr>Tabla Tblmodalidad</vt:lpstr>
      <vt:lpstr>Convertir campos en Primary key</vt:lpstr>
      <vt:lpstr>Insertando valores en tabla</vt:lpstr>
      <vt:lpstr>Creación de referencias</vt:lpstr>
      <vt:lpstr>Creando referencias tbl calificaciones</vt:lpstr>
      <vt:lpstr>Creando referencias tblcarreramateria</vt:lpstr>
      <vt:lpstr>Creando referencias tblmodalidadcarrera</vt:lpstr>
      <vt:lpstr>Ejercicios</vt:lpstr>
      <vt:lpstr>Ejercicio 1</vt:lpstr>
      <vt:lpstr>Ejercicio 2</vt:lpstr>
      <vt:lpstr>Ejercicio 3</vt:lpstr>
      <vt:lpstr>Ejercicio 4</vt:lpstr>
      <vt:lpstr>Ejercicio 5</vt:lpstr>
      <vt:lpstr>Ejercicio 6</vt:lpstr>
      <vt:lpstr>Ejercicio 7</vt:lpstr>
      <vt:lpstr>Ejercicio 8</vt:lpstr>
      <vt:lpstr>Ejercicio 9</vt:lpstr>
      <vt:lpstr>Ejercicio 10</vt:lpstr>
      <vt:lpstr>Ejercicio 11</vt:lpstr>
      <vt:lpstr>Extras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Jimmy Lopez</dc:creator>
  <cp:lastModifiedBy>Jimmy James Lopez Maradiaga</cp:lastModifiedBy>
  <cp:revision>51</cp:revision>
  <dcterms:created xsi:type="dcterms:W3CDTF">2020-03-23T03:26:09Z</dcterms:created>
  <dcterms:modified xsi:type="dcterms:W3CDTF">2020-03-27T18:47:29Z</dcterms:modified>
</cp:coreProperties>
</file>